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1/6/2018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1/6/2018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81000"/>
            <a:ext cx="7772400" cy="1470025"/>
          </a:xfrm>
        </p:spPr>
        <p:txBody>
          <a:bodyPr/>
          <a:lstStyle/>
          <a:p>
            <a:r>
              <a:rPr lang="en-US" dirty="0" smtClean="0"/>
              <a:t>Lecture 9</a:t>
            </a:r>
            <a:endParaRPr lang="ar-IQ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667000"/>
            <a:ext cx="7315200" cy="1752600"/>
          </a:xfrm>
        </p:spPr>
        <p:txBody>
          <a:bodyPr>
            <a:normAutofit fontScale="92500"/>
          </a:bodyPr>
          <a:lstStyle/>
          <a:p>
            <a:r>
              <a:rPr lang="en-US" sz="44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Soil Stabilization and </a:t>
            </a:r>
            <a:r>
              <a:rPr lang="en-US" sz="44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Compaction</a:t>
            </a:r>
          </a:p>
          <a:p>
            <a:r>
              <a:rPr lang="en-US" sz="4400" b="1" dirty="0"/>
              <a:t>Asst. Lect. Ali Khalid</a:t>
            </a:r>
            <a:endParaRPr lang="ar-IQ" sz="4400" b="1"/>
          </a:p>
          <a:p>
            <a:endParaRPr lang="en-US" sz="44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  <a:p>
            <a:endParaRPr lang="ar-IQ" sz="44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830860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b="1" dirty="0"/>
              <a:t>Soil Stabilization</a:t>
            </a:r>
            <a:endParaRPr lang="en-US" dirty="0"/>
          </a:p>
          <a:p>
            <a:r>
              <a:rPr lang="en-US" b="1" dirty="0"/>
              <a:t> 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Soil stabilization is any treatment of soil which increases its natural strength, there are two kinds of stabilization:-</a:t>
            </a:r>
          </a:p>
          <a:p>
            <a:r>
              <a:rPr lang="en-US" b="1" dirty="0"/>
              <a:t>1-</a:t>
            </a:r>
            <a:r>
              <a:rPr lang="en-US" dirty="0"/>
              <a:t>Mechaincal </a:t>
            </a:r>
          </a:p>
          <a:p>
            <a:r>
              <a:rPr lang="en-US" b="1" dirty="0"/>
              <a:t>2-</a:t>
            </a:r>
            <a:r>
              <a:rPr lang="en-US" dirty="0"/>
              <a:t>Chemical </a:t>
            </a:r>
          </a:p>
          <a:p>
            <a:pPr marL="0" indent="0">
              <a:buNone/>
            </a:pPr>
            <a:r>
              <a:rPr lang="en-US" b="1" dirty="0"/>
              <a:t>Methods of stabilization soils included, but are not limited to, the following operations: </a:t>
            </a:r>
            <a:endParaRPr lang="en-US" dirty="0"/>
          </a:p>
          <a:p>
            <a:pPr lvl="0"/>
            <a:r>
              <a:rPr lang="en-US" dirty="0"/>
              <a:t>Blending and mixing heterogeneous soils to produce more homogeneous soils.</a:t>
            </a:r>
          </a:p>
          <a:p>
            <a:pPr lvl="0"/>
            <a:r>
              <a:rPr lang="en-US" dirty="0"/>
              <a:t>Incorporating lime or lime-fly ash into soils that have high clay content.</a:t>
            </a:r>
          </a:p>
          <a:p>
            <a:pPr lvl="0"/>
            <a:r>
              <a:rPr lang="en-US" dirty="0"/>
              <a:t>Blending asphalt with the soil.</a:t>
            </a:r>
          </a:p>
          <a:p>
            <a:pPr lvl="0"/>
            <a:r>
              <a:rPr lang="en-US" dirty="0"/>
              <a:t>Incorporating Portland cement with soils they are largely granular in nature.</a:t>
            </a:r>
          </a:p>
          <a:p>
            <a:pPr lvl="0"/>
            <a:r>
              <a:rPr lang="en-US" dirty="0"/>
              <a:t>Incorporating various salts into the soil.</a:t>
            </a:r>
          </a:p>
          <a:p>
            <a:pPr lvl="0"/>
            <a:r>
              <a:rPr lang="en-US" dirty="0"/>
              <a:t>Incorporating certain chemicals into the soil.</a:t>
            </a:r>
          </a:p>
          <a:p>
            <a:pPr lvl="0"/>
            <a:r>
              <a:rPr lang="en-US" dirty="0"/>
              <a:t>compacting the soils after they are processed </a:t>
            </a:r>
          </a:p>
          <a:p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640643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Volumetric Measure: </a:t>
            </a:r>
            <a:r>
              <a:rPr lang="en-US" dirty="0"/>
              <a:t>For bulk materials volumetric measure varies with the materials position in the construction process see figure below, the same weight of a material will occupy different volumes as the material is handling on the project. </a:t>
            </a:r>
          </a:p>
          <a:p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435671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1 Cubic Yards</a:t>
            </a:r>
            <a:endParaRPr lang="en-US" dirty="0"/>
          </a:p>
          <a:p>
            <a:pPr marL="0" indent="0">
              <a:buNone/>
            </a:pPr>
            <a:r>
              <a:rPr lang="en-US" b="1" dirty="0"/>
              <a:t>in natural conditions in-place Yards</a:t>
            </a:r>
            <a:endParaRPr lang="en-US" dirty="0"/>
          </a:p>
          <a:p>
            <a:pPr marL="0" indent="0">
              <a:buNone/>
            </a:pPr>
            <a:r>
              <a:rPr lang="en-US" b="1" dirty="0"/>
              <a:t>(Bank Yards) </a:t>
            </a:r>
            <a:endParaRPr lang="en-US" dirty="0"/>
          </a:p>
          <a:p>
            <a:pPr marL="0" indent="0">
              <a:buNone/>
            </a:pPr>
            <a:r>
              <a:rPr lang="en-US" b="1" dirty="0"/>
              <a:t>1.25 Cubic Yards after digging</a:t>
            </a:r>
            <a:endParaRPr lang="en-US" dirty="0"/>
          </a:p>
          <a:p>
            <a:pPr marL="0" indent="0">
              <a:buNone/>
            </a:pPr>
            <a:r>
              <a:rPr lang="en-US" b="1" dirty="0"/>
              <a:t>(Loose Yards)</a:t>
            </a:r>
            <a:endParaRPr lang="en-US" dirty="0"/>
          </a:p>
          <a:p>
            <a:pPr marL="0" indent="0">
              <a:buNone/>
            </a:pPr>
            <a:r>
              <a:rPr lang="en-US" b="1" dirty="0"/>
              <a:t>0.9 Cubic Yards </a:t>
            </a:r>
            <a:endParaRPr lang="en-US" dirty="0"/>
          </a:p>
          <a:p>
            <a:pPr marL="0" indent="0">
              <a:buNone/>
            </a:pPr>
            <a:r>
              <a:rPr lang="en-US" b="1" dirty="0"/>
              <a:t>after compaction (Compacted Yards)</a:t>
            </a:r>
            <a:endParaRPr lang="en-US" dirty="0"/>
          </a:p>
          <a:p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966328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b="1" u="sng" dirty="0"/>
              <a:t>Soil volume is measured in one of these states</a:t>
            </a:r>
            <a:r>
              <a:rPr lang="en-US" b="1" dirty="0"/>
              <a:t>:- </a:t>
            </a:r>
            <a:endParaRPr lang="en-US" dirty="0"/>
          </a:p>
          <a:p>
            <a:r>
              <a:rPr lang="en-US" b="1" dirty="0"/>
              <a:t>Bank cubic yard or meter</a:t>
            </a:r>
            <a:r>
              <a:rPr lang="en-US" dirty="0"/>
              <a:t>: one cubic yard or one cubic meter of material as it lies in the natural state ( </a:t>
            </a:r>
            <a:r>
              <a:rPr lang="en-US" dirty="0" err="1"/>
              <a:t>B</a:t>
            </a:r>
            <a:r>
              <a:rPr lang="en-US" baseline="-25000" dirty="0" err="1"/>
              <a:t>cy</a:t>
            </a:r>
            <a:r>
              <a:rPr lang="en-US" dirty="0"/>
              <a:t> or </a:t>
            </a:r>
            <a:r>
              <a:rPr lang="en-US" dirty="0" err="1"/>
              <a:t>B</a:t>
            </a:r>
            <a:r>
              <a:rPr lang="en-US" baseline="-25000" dirty="0" err="1"/>
              <a:t>cm</a:t>
            </a:r>
            <a:r>
              <a:rPr lang="en-US" dirty="0"/>
              <a:t> ) </a:t>
            </a:r>
          </a:p>
          <a:p>
            <a:r>
              <a:rPr lang="en-US" b="1" dirty="0"/>
              <a:t>Loose cubic yard or meter:</a:t>
            </a:r>
            <a:r>
              <a:rPr lang="en-US" dirty="0"/>
              <a:t> one cubic yard or one cubic meter of material after it has been distance by a loading process ( </a:t>
            </a:r>
            <a:r>
              <a:rPr lang="en-US" dirty="0" err="1"/>
              <a:t>L</a:t>
            </a:r>
            <a:r>
              <a:rPr lang="en-US" baseline="-25000" dirty="0" err="1"/>
              <a:t>cy</a:t>
            </a:r>
            <a:r>
              <a:rPr lang="en-US" dirty="0"/>
              <a:t> or </a:t>
            </a:r>
            <a:r>
              <a:rPr lang="en-US" dirty="0" err="1"/>
              <a:t>L</a:t>
            </a:r>
            <a:r>
              <a:rPr lang="en-US" baseline="-25000" dirty="0" err="1"/>
              <a:t>Cm</a:t>
            </a:r>
            <a:r>
              <a:rPr lang="en-US" dirty="0"/>
              <a:t> ). </a:t>
            </a:r>
          </a:p>
          <a:p>
            <a:r>
              <a:rPr lang="en-US" b="1" dirty="0"/>
              <a:t>Compacted cubic yard or meter: </a:t>
            </a:r>
            <a:r>
              <a:rPr lang="en-US" dirty="0"/>
              <a:t>one cubic yard or one cubic meter of material in the compacted state ( </a:t>
            </a:r>
            <a:r>
              <a:rPr lang="en-US" dirty="0" err="1"/>
              <a:t>C</a:t>
            </a:r>
            <a:r>
              <a:rPr lang="en-US" baseline="-25000" dirty="0" err="1"/>
              <a:t>cy</a:t>
            </a:r>
            <a:r>
              <a:rPr lang="en-US" dirty="0"/>
              <a:t> , </a:t>
            </a:r>
            <a:r>
              <a:rPr lang="en-US" dirty="0" err="1"/>
              <a:t>C</a:t>
            </a:r>
            <a:r>
              <a:rPr lang="en-US" baseline="-25000" dirty="0" err="1"/>
              <a:t>cm</a:t>
            </a:r>
            <a:r>
              <a:rPr lang="en-US" dirty="0"/>
              <a:t> ) </a:t>
            </a:r>
          </a:p>
          <a:p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339790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77500" lnSpcReduction="20000"/>
              </a:bodyPr>
              <a:lstStyle/>
              <a:p>
                <a:pPr marL="0" lvl="0" indent="0">
                  <a:buNone/>
                </a:pPr>
                <a:r>
                  <a:rPr lang="en-US" dirty="0"/>
                  <a:t>In planning or estimating a job, the engineer must use a consistent volumetric state in any set of calculations. The necessary consistency volumetric of units can achieve by: </a:t>
                </a:r>
              </a:p>
              <a:p>
                <a:r>
                  <a:rPr lang="en-US" b="1" dirty="0"/>
                  <a:t>Shrinkage factor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b="1" i="1">
                            <a:latin typeface="Cambria Math"/>
                          </a:rPr>
                          <m:t>𝐜𝐨𝐦𝐩𝐚𝐜𝐭𝐞𝐝</m:t>
                        </m:r>
                        <m:r>
                          <a:rPr lang="en-US" b="1">
                            <a:latin typeface="Cambria Math"/>
                          </a:rPr>
                          <m:t> </m:t>
                        </m:r>
                        <m:r>
                          <a:rPr lang="en-US" b="1" i="1">
                            <a:latin typeface="Cambria Math"/>
                          </a:rPr>
                          <m:t>𝐝𝐫𝐲</m:t>
                        </m:r>
                        <m:r>
                          <a:rPr lang="en-US" b="1">
                            <a:latin typeface="Cambria Math"/>
                          </a:rPr>
                          <m:t> </m:t>
                        </m:r>
                        <m:r>
                          <a:rPr lang="en-US" b="1" i="1">
                            <a:latin typeface="Cambria Math"/>
                          </a:rPr>
                          <m:t>𝐮𝐧𝐢𝐭</m:t>
                        </m:r>
                        <m:r>
                          <a:rPr lang="en-US" b="1">
                            <a:latin typeface="Cambria Math"/>
                          </a:rPr>
                          <m:t> </m:t>
                        </m:r>
                        <m:r>
                          <a:rPr lang="en-US" b="1" i="1">
                            <a:latin typeface="Cambria Math"/>
                          </a:rPr>
                          <m:t>𝐰𝐞𝐢𝐠𝐡𝐭</m:t>
                        </m:r>
                      </m:num>
                      <m:den>
                        <m:r>
                          <a:rPr lang="en-US" b="1" i="1">
                            <a:latin typeface="Cambria Math"/>
                          </a:rPr>
                          <m:t>𝐛𝐚𝐧𝐤</m:t>
                        </m:r>
                        <m:r>
                          <a:rPr lang="en-US" b="1">
                            <a:latin typeface="Cambria Math"/>
                          </a:rPr>
                          <m:t> </m:t>
                        </m:r>
                        <m:r>
                          <a:rPr lang="en-US" b="1" i="1">
                            <a:latin typeface="Cambria Math"/>
                          </a:rPr>
                          <m:t>𝐝𝐫𝐲</m:t>
                        </m:r>
                        <m:r>
                          <a:rPr lang="en-US" b="1">
                            <a:latin typeface="Cambria Math"/>
                          </a:rPr>
                          <m:t> </m:t>
                        </m:r>
                        <m:r>
                          <a:rPr lang="en-US" b="1" i="1">
                            <a:latin typeface="Cambria Math"/>
                          </a:rPr>
                          <m:t>𝐮𝐧𝐢𝐭</m:t>
                        </m:r>
                        <m:r>
                          <a:rPr lang="en-US" b="1">
                            <a:latin typeface="Cambria Math"/>
                          </a:rPr>
                          <m:t> </m:t>
                        </m:r>
                        <m:r>
                          <a:rPr lang="en-US" b="1" i="1">
                            <a:latin typeface="Cambria Math"/>
                          </a:rPr>
                          <m:t>𝐰𝐞𝐢𝐠𝐡𝐭</m:t>
                        </m:r>
                      </m:den>
                    </m:f>
                  </m:oMath>
                </a14:m>
                <a:endParaRPr lang="en-US" dirty="0"/>
              </a:p>
              <a:p>
                <a:r>
                  <a:rPr lang="en-US" b="1" dirty="0"/>
                  <a:t>Shrinkage %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b="1" i="1">
                            <a:latin typeface="Cambria Math"/>
                          </a:rPr>
                          <m:t>𝐜𝐨𝐦𝐩𝐚𝐜𝐭𝐞𝐝</m:t>
                        </m:r>
                        <m:r>
                          <a:rPr lang="en-US" b="1">
                            <a:latin typeface="Cambria Math"/>
                          </a:rPr>
                          <m:t> </m:t>
                        </m:r>
                        <m:r>
                          <a:rPr lang="en-US" b="1" i="1">
                            <a:latin typeface="Cambria Math"/>
                          </a:rPr>
                          <m:t>𝐮𝐧𝐢𝐭</m:t>
                        </m:r>
                        <m:r>
                          <a:rPr lang="en-US" b="1">
                            <a:latin typeface="Cambria Math"/>
                          </a:rPr>
                          <m:t> </m:t>
                        </m:r>
                        <m:r>
                          <a:rPr lang="en-US" b="1" i="1">
                            <a:latin typeface="Cambria Math"/>
                          </a:rPr>
                          <m:t>𝐰𝐞𝐢𝐠𝐡𝐭</m:t>
                        </m:r>
                        <m:r>
                          <a:rPr lang="en-US" b="1" i="1">
                            <a:latin typeface="Cambria Math"/>
                          </a:rPr>
                          <m:t>−</m:t>
                        </m:r>
                        <m:r>
                          <a:rPr lang="en-US" b="1" i="1">
                            <a:latin typeface="Cambria Math"/>
                          </a:rPr>
                          <m:t>𝐛𝐚𝐧𝐤</m:t>
                        </m:r>
                        <m:r>
                          <a:rPr lang="en-US" b="1">
                            <a:latin typeface="Cambria Math"/>
                          </a:rPr>
                          <m:t> </m:t>
                        </m:r>
                        <m:r>
                          <a:rPr lang="en-US" b="1" i="1">
                            <a:latin typeface="Cambria Math"/>
                          </a:rPr>
                          <m:t>𝐮𝐧𝐢𝐭</m:t>
                        </m:r>
                        <m:r>
                          <a:rPr lang="en-US" b="1">
                            <a:latin typeface="Cambria Math"/>
                          </a:rPr>
                          <m:t>  </m:t>
                        </m:r>
                        <m:r>
                          <a:rPr lang="en-US" b="1" i="1">
                            <a:latin typeface="Cambria Math"/>
                          </a:rPr>
                          <m:t>𝐰𝐞𝐢𝐠𝐡𝐭</m:t>
                        </m:r>
                        <m:r>
                          <a:rPr lang="en-US" b="1">
                            <a:latin typeface="Cambria Math"/>
                          </a:rPr>
                          <m:t> </m:t>
                        </m:r>
                      </m:num>
                      <m:den>
                        <m:r>
                          <a:rPr lang="en-US" b="1" i="1">
                            <a:latin typeface="Cambria Math"/>
                          </a:rPr>
                          <m:t>𝐜𝐨𝐦𝐩𝐚𝐜𝐭𝐞𝐝</m:t>
                        </m:r>
                        <m:r>
                          <a:rPr lang="en-US" b="1">
                            <a:latin typeface="Cambria Math"/>
                          </a:rPr>
                          <m:t> </m:t>
                        </m:r>
                        <m:r>
                          <a:rPr lang="en-US" b="1" i="1">
                            <a:latin typeface="Cambria Math"/>
                          </a:rPr>
                          <m:t>𝐮𝐧𝐢𝐭</m:t>
                        </m:r>
                        <m:r>
                          <a:rPr lang="en-US" b="1">
                            <a:latin typeface="Cambria Math"/>
                          </a:rPr>
                          <m:t> </m:t>
                        </m:r>
                        <m:r>
                          <a:rPr lang="en-US" b="1" i="1">
                            <a:latin typeface="Cambria Math"/>
                          </a:rPr>
                          <m:t>𝐰𝐞𝐢𝐠𝐡𝐭</m:t>
                        </m:r>
                        <m:r>
                          <a:rPr lang="en-US" b="1">
                            <a:latin typeface="Cambria Math"/>
                          </a:rPr>
                          <m:t> </m:t>
                        </m:r>
                      </m:den>
                    </m:f>
                    <m:r>
                      <a:rPr lang="en-US" b="1" i="1">
                        <a:latin typeface="Cambria Math"/>
                      </a:rPr>
                      <m:t>×</m:t>
                    </m:r>
                    <m:r>
                      <a:rPr lang="en-US" b="1" i="1">
                        <a:latin typeface="Cambria Math"/>
                      </a:rPr>
                      <m:t>𝟏𝟎𝟎</m:t>
                    </m:r>
                  </m:oMath>
                </a14:m>
                <a:endParaRPr lang="en-US" dirty="0"/>
              </a:p>
              <a:p>
                <a:r>
                  <a:rPr lang="en-US" b="1" dirty="0"/>
                  <a:t>Swell factor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b="1" i="1">
                            <a:latin typeface="Cambria Math"/>
                          </a:rPr>
                          <m:t>𝐥𝐨𝐨𝐬𝐞</m:t>
                        </m:r>
                        <m:r>
                          <a:rPr lang="en-US" b="1">
                            <a:latin typeface="Cambria Math"/>
                          </a:rPr>
                          <m:t> </m:t>
                        </m:r>
                        <m:r>
                          <a:rPr lang="en-US" b="1" i="1">
                            <a:latin typeface="Cambria Math"/>
                          </a:rPr>
                          <m:t>𝐝𝐫𝐲</m:t>
                        </m:r>
                        <m:r>
                          <a:rPr lang="en-US" b="1">
                            <a:latin typeface="Cambria Math"/>
                          </a:rPr>
                          <m:t> </m:t>
                        </m:r>
                        <m:r>
                          <a:rPr lang="en-US" b="1" i="1">
                            <a:latin typeface="Cambria Math"/>
                          </a:rPr>
                          <m:t>𝐮𝐧𝐢𝐭</m:t>
                        </m:r>
                        <m:r>
                          <a:rPr lang="en-US" b="1">
                            <a:latin typeface="Cambria Math"/>
                          </a:rPr>
                          <m:t> </m:t>
                        </m:r>
                        <m:r>
                          <a:rPr lang="en-US" b="1" i="1">
                            <a:latin typeface="Cambria Math"/>
                          </a:rPr>
                          <m:t>𝐰𝐞𝐢𝐠𝐡𝐭</m:t>
                        </m:r>
                        <m:r>
                          <a:rPr lang="en-US" b="1">
                            <a:latin typeface="Cambria Math"/>
                          </a:rPr>
                          <m:t> </m:t>
                        </m:r>
                      </m:num>
                      <m:den>
                        <m:r>
                          <a:rPr lang="en-US" b="1" i="1">
                            <a:latin typeface="Cambria Math"/>
                          </a:rPr>
                          <m:t>𝐛𝐚𝐧𝐤</m:t>
                        </m:r>
                        <m:r>
                          <a:rPr lang="en-US" b="1">
                            <a:latin typeface="Cambria Math"/>
                          </a:rPr>
                          <m:t> </m:t>
                        </m:r>
                        <m:r>
                          <a:rPr lang="en-US" b="1" i="1">
                            <a:latin typeface="Cambria Math"/>
                          </a:rPr>
                          <m:t>𝐝𝐫𝐲</m:t>
                        </m:r>
                        <m:r>
                          <a:rPr lang="en-US" b="1">
                            <a:latin typeface="Cambria Math"/>
                          </a:rPr>
                          <m:t> </m:t>
                        </m:r>
                        <m:r>
                          <a:rPr lang="en-US" b="1" i="1">
                            <a:latin typeface="Cambria Math"/>
                          </a:rPr>
                          <m:t>𝐮𝐧𝐢𝐭</m:t>
                        </m:r>
                        <m:r>
                          <a:rPr lang="en-US" b="1">
                            <a:latin typeface="Cambria Math"/>
                          </a:rPr>
                          <m:t> </m:t>
                        </m:r>
                        <m:r>
                          <a:rPr lang="en-US" b="1" i="1">
                            <a:latin typeface="Cambria Math"/>
                          </a:rPr>
                          <m:t>𝐰𝐞𝐢𝐠𝐡𝐭</m:t>
                        </m:r>
                      </m:den>
                    </m:f>
                  </m:oMath>
                </a14:m>
                <a:r>
                  <a:rPr lang="en-US" b="1" dirty="0"/>
                  <a:t> </a:t>
                </a:r>
                <a:endParaRPr lang="en-US" dirty="0"/>
              </a:p>
              <a:p>
                <a:r>
                  <a:rPr lang="en-US" b="1" dirty="0"/>
                  <a:t>Swell % = (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b="1" i="1">
                            <a:latin typeface="Cambria Math"/>
                          </a:rPr>
                          <m:t>𝐛𝐚𝐧𝐤</m:t>
                        </m:r>
                        <m:r>
                          <a:rPr lang="en-US" b="1">
                            <a:latin typeface="Cambria Math"/>
                          </a:rPr>
                          <m:t> </m:t>
                        </m:r>
                        <m:r>
                          <a:rPr lang="en-US" b="1" i="1">
                            <a:latin typeface="Cambria Math"/>
                          </a:rPr>
                          <m:t>𝐮𝐧𝐢𝐭</m:t>
                        </m:r>
                        <m:r>
                          <a:rPr lang="en-US" b="1">
                            <a:latin typeface="Cambria Math"/>
                          </a:rPr>
                          <m:t> </m:t>
                        </m:r>
                        <m:r>
                          <a:rPr lang="en-US" b="1" i="1">
                            <a:latin typeface="Cambria Math"/>
                          </a:rPr>
                          <m:t>𝐰𝐞𝐢𝐠𝐡𝐭</m:t>
                        </m:r>
                        <m:r>
                          <a:rPr lang="en-US" b="1">
                            <a:latin typeface="Cambria Math"/>
                          </a:rPr>
                          <m:t> </m:t>
                        </m:r>
                      </m:num>
                      <m:den>
                        <m:r>
                          <a:rPr lang="en-US" b="1" i="1">
                            <a:latin typeface="Cambria Math"/>
                          </a:rPr>
                          <m:t>𝐥𝐨𝐨𝐬𝐞</m:t>
                        </m:r>
                        <m:r>
                          <a:rPr lang="en-US" b="1">
                            <a:latin typeface="Cambria Math"/>
                          </a:rPr>
                          <m:t> </m:t>
                        </m:r>
                        <m:r>
                          <a:rPr lang="en-US" b="1" i="1">
                            <a:latin typeface="Cambria Math"/>
                          </a:rPr>
                          <m:t>𝐮𝐧𝐢𝐭</m:t>
                        </m:r>
                        <m:r>
                          <a:rPr lang="en-US" b="1">
                            <a:latin typeface="Cambria Math"/>
                          </a:rPr>
                          <m:t> </m:t>
                        </m:r>
                        <m:r>
                          <a:rPr lang="en-US" b="1" i="1">
                            <a:latin typeface="Cambria Math"/>
                          </a:rPr>
                          <m:t>𝐰𝐞𝐢𝐠𝐡𝐭</m:t>
                        </m:r>
                        <m:r>
                          <a:rPr lang="en-US" b="1">
                            <a:latin typeface="Cambria Math"/>
                          </a:rPr>
                          <m:t> </m:t>
                        </m:r>
                      </m:den>
                    </m:f>
                    <m:r>
                      <a:rPr lang="en-US" b="1" i="1">
                        <a:latin typeface="Cambria Math"/>
                      </a:rPr>
                      <m:t>−</m:t>
                    </m:r>
                    <m:r>
                      <a:rPr lang="en-US" b="1" i="1">
                        <a:latin typeface="Cambria Math"/>
                      </a:rPr>
                      <m:t>𝟏</m:t>
                    </m:r>
                  </m:oMath>
                </a14:m>
                <a:r>
                  <a:rPr lang="en-US" b="1" dirty="0"/>
                  <a:t>) * 100 </a:t>
                </a:r>
                <a:endParaRPr lang="en-US" dirty="0"/>
              </a:p>
              <a:p>
                <a:r>
                  <a:rPr lang="en-US" b="1" dirty="0"/>
                  <a:t>C   or C  = B  or B  ( 1- </a:t>
                </a:r>
                <a:r>
                  <a:rPr lang="en-US" b="1" dirty="0" err="1"/>
                  <a:t>sh</a:t>
                </a:r>
                <a:r>
                  <a:rPr lang="en-US" b="1" dirty="0"/>
                  <a:t> % )</a:t>
                </a:r>
                <a:endParaRPr lang="en-US" dirty="0"/>
              </a:p>
              <a:p>
                <a:r>
                  <a:rPr lang="en-US" b="1" dirty="0"/>
                  <a:t>L  or L  = B  or B ( 1+ </a:t>
                </a:r>
                <a:r>
                  <a:rPr lang="en-US" b="1" dirty="0" err="1"/>
                  <a:t>sw</a:t>
                </a:r>
                <a:r>
                  <a:rPr lang="en-US" b="1" dirty="0"/>
                  <a:t> % ) </a:t>
                </a:r>
                <a:endParaRPr lang="en-US" dirty="0"/>
              </a:p>
              <a:p>
                <a:endParaRPr lang="ar-IQ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185" t="-2426"/>
                </a:stretch>
              </a:blipFill>
            </p:spPr>
            <p:txBody>
              <a:bodyPr/>
              <a:lstStyle/>
              <a:p>
                <a:r>
                  <a:rPr lang="ar-IQ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32662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u="sng" dirty="0"/>
              <a:t>Soil Compaction</a:t>
            </a:r>
            <a:r>
              <a:rPr lang="en-US" u="sng" dirty="0"/>
              <a:t> 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Compaction can: </a:t>
            </a:r>
          </a:p>
          <a:p>
            <a:pPr lvl="0"/>
            <a:r>
              <a:rPr lang="en-US" dirty="0"/>
              <a:t>Reduce settlements.</a:t>
            </a:r>
          </a:p>
          <a:p>
            <a:pPr lvl="0"/>
            <a:r>
              <a:rPr lang="en-US" dirty="0"/>
              <a:t>Increase strength.</a:t>
            </a:r>
          </a:p>
          <a:p>
            <a:pPr lvl="0"/>
            <a:r>
              <a:rPr lang="en-US" dirty="0"/>
              <a:t>Improve bearing capacity.</a:t>
            </a:r>
          </a:p>
          <a:p>
            <a:pPr lvl="0"/>
            <a:r>
              <a:rPr lang="en-US" dirty="0"/>
              <a:t>Control volume changes. </a:t>
            </a:r>
          </a:p>
          <a:p>
            <a:pPr lvl="0"/>
            <a:r>
              <a:rPr lang="en-US" dirty="0"/>
              <a:t>Lower permeability. </a:t>
            </a:r>
          </a:p>
          <a:p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614523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D:\0 00 تحت اليد\Qauntity Survey\بعد نصف السنة\Ch  4 and 5\Image (50).jpg"/>
          <p:cNvPicPr>
            <a:picLocks noGrp="1"/>
          </p:cNvPicPr>
          <p:nvPr>
            <p:ph idx="1"/>
          </p:nvPr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000" t="21617" r="18435" b="29941"/>
          <a:stretch/>
        </p:blipFill>
        <p:spPr bwMode="auto">
          <a:xfrm>
            <a:off x="228600" y="457200"/>
            <a:ext cx="8382000" cy="59436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981644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 dirty="0"/>
          </a:p>
        </p:txBody>
      </p:sp>
      <p:grpSp>
        <p:nvGrpSpPr>
          <p:cNvPr id="4" name="Group 3"/>
          <p:cNvGrpSpPr/>
          <p:nvPr/>
        </p:nvGrpSpPr>
        <p:grpSpPr>
          <a:xfrm>
            <a:off x="381000" y="304801"/>
            <a:ext cx="8000999" cy="6172200"/>
            <a:chOff x="0" y="0"/>
            <a:chExt cx="5115464" cy="3562709"/>
          </a:xfrm>
        </p:grpSpPr>
        <p:pic>
          <p:nvPicPr>
            <p:cNvPr id="5" name="Picture 4" descr="D:\0 00 تحت اليد\Qauntity Survey\بعد نصف السنة\Ch  4 and 5\Image (51).jpg"/>
            <p:cNvPicPr/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216" t="13788" r="28523" b="64200"/>
            <a:stretch/>
          </p:blipFill>
          <p:spPr bwMode="auto">
            <a:xfrm rot="120000">
              <a:off x="0" y="905773"/>
              <a:ext cx="5115464" cy="2656936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6" name="Picture 5" descr="D:\0 00 تحت اليد\Qauntity Survey\بعد نصف السنة\Ch  4 and 5\Image (50).jpg"/>
            <p:cNvPicPr/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154" t="82383" r="18435" b="11212"/>
            <a:stretch/>
          </p:blipFill>
          <p:spPr bwMode="auto">
            <a:xfrm>
              <a:off x="0" y="0"/>
              <a:ext cx="4882551" cy="776377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910541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lvl="0" indent="0">
              <a:buNone/>
            </a:pPr>
            <a:r>
              <a:rPr lang="en-US" b="1" dirty="0"/>
              <a:t>Tamping foot rollers:</a:t>
            </a:r>
            <a:r>
              <a:rPr lang="en-US" dirty="0"/>
              <a:t> </a:t>
            </a:r>
          </a:p>
          <a:p>
            <a:r>
              <a:rPr lang="en-US" dirty="0"/>
              <a:t>Used for clays, mixtures of sand and clay. </a:t>
            </a:r>
          </a:p>
          <a:p>
            <a:pPr marL="0" lvl="0" indent="0">
              <a:buNone/>
            </a:pPr>
            <a:r>
              <a:rPr lang="en-US" b="1" dirty="0" err="1"/>
              <a:t>Sheeps</a:t>
            </a:r>
            <a:r>
              <a:rPr lang="en-US" b="1" dirty="0"/>
              <a:t> foot rollers:</a:t>
            </a:r>
            <a:endParaRPr lang="en-US" dirty="0"/>
          </a:p>
          <a:p>
            <a:r>
              <a:rPr lang="en-US" dirty="0"/>
              <a:t> Used for soil containing rocks</a:t>
            </a:r>
          </a:p>
          <a:p>
            <a:pPr marL="0" lvl="0" indent="0">
              <a:buNone/>
            </a:pPr>
            <a:r>
              <a:rPr lang="en-US" b="1" dirty="0"/>
              <a:t>Smooth wheel rollers:</a:t>
            </a:r>
            <a:r>
              <a:rPr lang="en-US" dirty="0"/>
              <a:t> Sand, gravel, crushed stone</a:t>
            </a:r>
          </a:p>
          <a:p>
            <a:pPr rtl="1"/>
            <a:r>
              <a:rPr lang="en-US" b="1" dirty="0"/>
              <a:t>Pneumatic tired rollers:</a:t>
            </a:r>
            <a:r>
              <a:rPr lang="en-US" dirty="0"/>
              <a:t> sand, gravel and pavement surface</a:t>
            </a:r>
          </a:p>
          <a:p>
            <a:pPr rtl="1"/>
            <a:r>
              <a:rPr lang="en-US" b="1" dirty="0"/>
              <a:t>Vibrating Compactors: </a:t>
            </a:r>
            <a:r>
              <a:rPr lang="en-US" dirty="0"/>
              <a:t>sand, gravel, rock</a:t>
            </a:r>
          </a:p>
          <a:p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805350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</TotalTime>
  <Words>367</Words>
  <Application>Microsoft Office PowerPoint</Application>
  <PresentationFormat>On-screen Show (4:3)</PresentationFormat>
  <Paragraphs>49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Lecture 9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 1</dc:title>
  <dc:creator>Ali Khalid</dc:creator>
  <cp:lastModifiedBy>Ali Khalid</cp:lastModifiedBy>
  <cp:revision>60</cp:revision>
  <dcterms:created xsi:type="dcterms:W3CDTF">2006-08-16T00:00:00Z</dcterms:created>
  <dcterms:modified xsi:type="dcterms:W3CDTF">2018-01-06T18:01:51Z</dcterms:modified>
</cp:coreProperties>
</file>