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4" r:id="rId3"/>
    <p:sldId id="257" r:id="rId4"/>
    <p:sldId id="263" r:id="rId5"/>
    <p:sldId id="258" r:id="rId6"/>
    <p:sldId id="259" r:id="rId7"/>
    <p:sldId id="260" r:id="rId8"/>
    <p:sldId id="261" r:id="rId9"/>
    <p:sldId id="262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overOverlay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4C202E0-F777-4D8F-B98D-BFCFF52E44C2}" type="datetimeFigureOut">
              <a:rPr lang="en-US" smtClean="0"/>
              <a:t>4/4/2018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106F6B85-E533-4D74-B6B1-DCE1E92385E0}" type="slidenum">
              <a:rPr lang="en-US" smtClean="0"/>
              <a:t>‹#›</a:t>
            </a:fld>
            <a:endParaRPr lang="en-US"/>
          </a:p>
        </p:txBody>
      </p:sp>
      <p:grpSp>
        <p:nvGrpSpPr>
          <p:cNvPr id="8" name="Group 7"/>
          <p:cNvGrpSpPr/>
          <p:nvPr/>
        </p:nvGrpSpPr>
        <p:grpSpPr>
          <a:xfrm>
            <a:off x="1194101" y="2887530"/>
            <a:ext cx="6779110" cy="923330"/>
            <a:chOff x="1172584" y="1381459"/>
            <a:chExt cx="6779110" cy="923330"/>
          </a:xfrm>
          <a:effectLst>
            <a:outerShdw blurRad="38100" dist="12700" dir="16200000" rotWithShape="0">
              <a:prstClr val="black">
                <a:alpha val="30000"/>
              </a:prstClr>
            </a:outerShdw>
          </a:effectLst>
        </p:grpSpPr>
        <p:sp>
          <p:nvSpPr>
            <p:cNvPr id="9" name="TextBox 8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ln w="3175">
                    <a:solidFill>
                      <a:schemeClr val="tx2">
                        <a:alpha val="60000"/>
                      </a:schemeClr>
                    </a:solidFill>
                  </a:ln>
                  <a:solidFill>
                    <a:schemeClr val="tx2">
                      <a:lumMod val="90000"/>
                    </a:schemeClr>
                  </a:solidFill>
                  <a:effectLst>
                    <a:outerShdw blurRad="34925" dist="12700" dir="14400000" algn="ctr" rotWithShape="0">
                      <a:srgbClr val="000000">
                        <a:alpha val="21000"/>
                      </a:srgbClr>
                    </a:outerShdw>
                  </a:effectLst>
                  <a:latin typeface="Wingdings" pitchFamily="2" charset="2"/>
                </a:rPr>
                <a:t></a:t>
              </a:r>
              <a:endParaRPr lang="en-US" sz="5400" dirty="0">
                <a:ln w="3175">
                  <a:solidFill>
                    <a:schemeClr val="tx2">
                      <a:alpha val="60000"/>
                    </a:schemeClr>
                  </a:solidFill>
                </a:ln>
                <a:solidFill>
                  <a:schemeClr val="tx2">
                    <a:lumMod val="90000"/>
                  </a:schemeClr>
                </a:solidFill>
                <a:effectLst>
                  <a:outerShdw blurRad="34925" dist="12700" dir="14400000" algn="ctr" rotWithShape="0">
                    <a:srgbClr val="000000">
                      <a:alpha val="21000"/>
                    </a:srgbClr>
                  </a:outerShdw>
                </a:effectLst>
                <a:latin typeface="Wingdings" pitchFamily="2" charset="2"/>
              </a:endParaRPr>
            </a:p>
          </p:txBody>
        </p:sp>
        <p:cxnSp>
          <p:nvCxnSpPr>
            <p:cNvPr id="10" name="Straight Connector 9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831976" y="192293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83341" y="1387737"/>
            <a:ext cx="6777318" cy="1731982"/>
          </a:xfrm>
        </p:spPr>
        <p:txBody>
          <a:bodyPr anchor="b"/>
          <a:lstStyle>
            <a:lvl1pPr>
              <a:defRPr>
                <a:ln w="3175">
                  <a:solidFill>
                    <a:schemeClr val="tx1">
                      <a:alpha val="65000"/>
                    </a:schemeClr>
                  </a:solidFill>
                </a:ln>
                <a:solidFill>
                  <a:schemeClr val="tx1"/>
                </a:solidFill>
                <a:effectLst>
                  <a:outerShdw blurRad="25400" dist="12700" dir="14220000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767862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  <a:effectLst>
                  <a:outerShdw blurRad="34925" dist="12700" dir="14400000" rotWithShape="0">
                    <a:prstClr val="black">
                      <a:alpha val="21000"/>
                    </a:prstClr>
                  </a:outerShdw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202E0-F777-4D8F-B98D-BFCFF52E44C2}" type="datetimeFigureOut">
              <a:rPr lang="en-US" smtClean="0"/>
              <a:t>4/4/2018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6F6B85-E533-4D74-B6B1-DCE1E92385E0}" type="slidenum">
              <a:rPr lang="en-US" smtClean="0"/>
              <a:t>‹#›</a:t>
            </a:fld>
            <a:endParaRPr lang="en-US"/>
          </a:p>
        </p:txBody>
      </p:sp>
      <p:grpSp>
        <p:nvGrpSpPr>
          <p:cNvPr id="11" name="Group 10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5" name="TextBox 14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6" name="Straight Connector 15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66560" y="559398"/>
            <a:ext cx="1678193" cy="556676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8488" y="849854"/>
            <a:ext cx="5507917" cy="5023821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202E0-F777-4D8F-B98D-BFCFF52E44C2}" type="datetimeFigureOut">
              <a:rPr lang="en-US" smtClean="0"/>
              <a:t>4/4/2018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6F6B85-E533-4D74-B6B1-DCE1E92385E0}" type="slidenum">
              <a:rPr lang="en-US" smtClean="0"/>
              <a:t>‹#›</a:t>
            </a:fld>
            <a:endParaRPr lang="en-US"/>
          </a:p>
        </p:txBody>
      </p:sp>
      <p:grpSp>
        <p:nvGrpSpPr>
          <p:cNvPr id="11" name="Group 10"/>
          <p:cNvGrpSpPr/>
          <p:nvPr/>
        </p:nvGrpSpPr>
        <p:grpSpPr>
          <a:xfrm rot="5400000">
            <a:off x="3909050" y="2880823"/>
            <a:ext cx="5480154" cy="923330"/>
            <a:chOff x="1815339" y="1381459"/>
            <a:chExt cx="5480154" cy="923330"/>
          </a:xfrm>
        </p:grpSpPr>
        <p:sp>
          <p:nvSpPr>
            <p:cNvPr id="12" name="TextBox 11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3" name="Straight Connector 12"/>
            <p:cNvCxnSpPr/>
            <p:nvPr/>
          </p:nvCxnSpPr>
          <p:spPr>
            <a:xfrm flipH="1" flipV="1">
              <a:off x="1815339" y="1924709"/>
              <a:ext cx="2468880" cy="2505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0800000">
              <a:off x="4826613" y="1927417"/>
              <a:ext cx="2468880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202E0-F777-4D8F-B98D-BFCFF52E44C2}" type="datetimeFigureOut">
              <a:rPr lang="en-US" smtClean="0"/>
              <a:t>4/4/2018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6F6B85-E533-4D74-B6B1-DCE1E92385E0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grpSp>
        <p:nvGrpSpPr>
          <p:cNvPr id="12" name="Group 11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3" name="TextBox 12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4" name="Straight Connector 13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CoverOverlay.png"/>
          <p:cNvPicPr>
            <a:picLocks noChangeAspect="1"/>
          </p:cNvPicPr>
          <p:nvPr/>
        </p:nvPicPr>
        <p:blipFill>
          <a:blip r:embed="rId2" cstate="print">
            <a:lum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grpSp>
        <p:nvGrpSpPr>
          <p:cNvPr id="7" name="Group 7"/>
          <p:cNvGrpSpPr/>
          <p:nvPr/>
        </p:nvGrpSpPr>
        <p:grpSpPr>
          <a:xfrm>
            <a:off x="1172584" y="2887579"/>
            <a:ext cx="6779110" cy="923330"/>
            <a:chOff x="1172584" y="1381459"/>
            <a:chExt cx="6779110" cy="923330"/>
          </a:xfrm>
        </p:grpSpPr>
        <p:sp>
          <p:nvSpPr>
            <p:cNvPr id="9" name="TextBox 8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0" name="Straight Connector 9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831976" y="1927412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40" y="1204857"/>
            <a:ext cx="7754713" cy="1910716"/>
          </a:xfrm>
        </p:spPr>
        <p:txBody>
          <a:bodyPr anchor="b"/>
          <a:lstStyle>
            <a:lvl1pPr algn="ctr">
              <a:defRPr sz="5400" b="0" cap="none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248" y="3767316"/>
            <a:ext cx="7734747" cy="15001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202E0-F777-4D8F-B98D-BFCFF52E44C2}" type="datetimeFigureOut">
              <a:rPr lang="en-US" smtClean="0"/>
              <a:t>4/4/2018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6F6B85-E533-4D74-B6B1-DCE1E92385E0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202E0-F777-4D8F-B98D-BFCFF52E44C2}" type="datetimeFigureOut">
              <a:rPr lang="en-US" smtClean="0"/>
              <a:t>4/4/2018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6F6B85-E533-4D74-B6B1-DCE1E92385E0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grpSp>
        <p:nvGrpSpPr>
          <p:cNvPr id="13" name="Group 12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4" name="TextBox 13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5" name="Straight Connector 14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685800" y="2240280"/>
            <a:ext cx="3803904" cy="387705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4"/>
          </p:nvPr>
        </p:nvSpPr>
        <p:spPr>
          <a:xfrm>
            <a:off x="4645151" y="2240280"/>
            <a:ext cx="3803904" cy="387705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51560" y="2240280"/>
            <a:ext cx="3442446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8488" y="2947595"/>
            <a:ext cx="3803904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02306" y="2240280"/>
            <a:ext cx="3447288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944368"/>
            <a:ext cx="3799728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202E0-F777-4D8F-B98D-BFCFF52E44C2}" type="datetimeFigureOut">
              <a:rPr lang="en-US" smtClean="0"/>
              <a:t>4/4/2018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6F6B85-E533-4D74-B6B1-DCE1E92385E0}" type="slidenum">
              <a:rPr lang="en-US" smtClean="0"/>
              <a:t>‹#›</a:t>
            </a:fld>
            <a:endParaRPr lang="en-US"/>
          </a:p>
        </p:txBody>
      </p:sp>
      <p:grpSp>
        <p:nvGrpSpPr>
          <p:cNvPr id="14" name="Group 13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6" name="TextBox 15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7" name="Straight Connector 16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202E0-F777-4D8F-B98D-BFCFF52E44C2}" type="datetimeFigureOut">
              <a:rPr lang="en-US" smtClean="0"/>
              <a:t>4/4/2018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6F6B85-E533-4D74-B6B1-DCE1E92385E0}" type="slidenum">
              <a:rPr lang="en-US" smtClean="0"/>
              <a:t>‹#›</a:t>
            </a:fld>
            <a:endParaRPr lang="en-US"/>
          </a:p>
        </p:txBody>
      </p:sp>
      <p:grpSp>
        <p:nvGrpSpPr>
          <p:cNvPr id="10" name="Group 9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4" name="TextBox 13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5" name="Straight Connector 14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202E0-F777-4D8F-B98D-BFCFF52E44C2}" type="datetimeFigureOut">
              <a:rPr lang="en-US" smtClean="0"/>
              <a:t>4/4/2018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6F6B85-E533-4D74-B6B1-DCE1E92385E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4579" y="1678195"/>
            <a:ext cx="3422483" cy="1886921"/>
          </a:xfrm>
        </p:spPr>
        <p:txBody>
          <a:bodyPr anchor="b"/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2001" y="559398"/>
            <a:ext cx="4116667" cy="5566765"/>
          </a:xfrm>
        </p:spPr>
        <p:txBody>
          <a:bodyPr anchor="ctr"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34579" y="3603812"/>
            <a:ext cx="3411725" cy="2517289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202E0-F777-4D8F-B98D-BFCFF52E44C2}" type="datetimeFigureOut">
              <a:rPr lang="en-US" smtClean="0"/>
              <a:t>4/4/2018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6F6B85-E533-4D74-B6B1-DCE1E92385E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731" y="4668818"/>
            <a:ext cx="7767021" cy="644729"/>
          </a:xfrm>
        </p:spPr>
        <p:txBody>
          <a:bodyPr anchor="b"/>
          <a:lstStyle>
            <a:lvl1pPr algn="ctr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240000">
            <a:off x="2183792" y="666965"/>
            <a:ext cx="4772156" cy="3598016"/>
          </a:xfr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24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8489" y="5324306"/>
            <a:ext cx="7756264" cy="804862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202E0-F777-4D8F-B98D-BFCFF52E44C2}" type="datetimeFigureOut">
              <a:rPr lang="en-US" smtClean="0"/>
              <a:t>4/4/2018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6F6B85-E533-4D74-B6B1-DCE1E92385E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83000">
                <a:schemeClr val="bg1">
                  <a:alpha val="11000"/>
                </a:schemeClr>
              </a:gs>
              <a:gs pos="100000">
                <a:schemeClr val="bg2">
                  <a:lumMod val="75000"/>
                  <a:alpha val="23000"/>
                </a:schemeClr>
              </a:gs>
            </a:gsLst>
            <a:path path="rect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8490" y="570156"/>
            <a:ext cx="7756263" cy="105425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247" y="2248347"/>
            <a:ext cx="7745505" cy="38778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0378" y="616144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84C202E0-F777-4D8F-B98D-BFCFF52E44C2}" type="datetimeFigureOut">
              <a:rPr lang="en-US" smtClean="0"/>
              <a:t>4/4/2018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16144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639264" y="616144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106F6B85-E533-4D74-B6B1-DCE1E92385E0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540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6576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77724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"/>
        <a:defRPr sz="22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114300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20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508760" indent="-32004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828800" indent="-32004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214884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46888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78892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19200" y="228600"/>
            <a:ext cx="6777318" cy="1731982"/>
          </a:xfrm>
        </p:spPr>
        <p:txBody>
          <a:bodyPr/>
          <a:lstStyle/>
          <a:p>
            <a:r>
              <a:rPr lang="en-US" sz="3200" dirty="0" smtClean="0"/>
              <a:t>Department of English</a:t>
            </a:r>
            <a:endParaRPr lang="en-US" sz="32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pPr algn="l"/>
            <a:r>
              <a:rPr lang="en-US" sz="28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Subject :</a:t>
            </a:r>
            <a:r>
              <a:rPr lang="en-US" sz="2800" b="1" dirty="0" smtClean="0"/>
              <a:t> </a:t>
            </a:r>
            <a:r>
              <a:rPr lang="en-US" sz="2800" b="1" dirty="0" smtClean="0"/>
              <a:t>Elizabethan Poetry</a:t>
            </a:r>
            <a:endParaRPr lang="en-US" sz="2800" b="1" dirty="0" smtClean="0"/>
          </a:p>
          <a:p>
            <a:pPr algn="l"/>
            <a:r>
              <a:rPr lang="en-US" sz="28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Class:</a:t>
            </a:r>
            <a:r>
              <a:rPr lang="en-US" sz="2800" b="1" dirty="0" smtClean="0"/>
              <a:t> </a:t>
            </a:r>
            <a:r>
              <a:rPr lang="en-US" sz="2800" b="1" dirty="0" smtClean="0"/>
              <a:t>Second </a:t>
            </a:r>
            <a:r>
              <a:rPr lang="en-US" sz="2800" b="1" dirty="0" smtClean="0"/>
              <a:t>Year </a:t>
            </a:r>
            <a:r>
              <a:rPr lang="en-US" sz="2800" b="1" dirty="0" smtClean="0"/>
              <a:t>Classes</a:t>
            </a:r>
          </a:p>
          <a:p>
            <a:pPr algn="l"/>
            <a:r>
              <a:rPr lang="en-US" sz="28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Date</a:t>
            </a:r>
            <a:r>
              <a:rPr lang="en-US" sz="28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: </a:t>
            </a:r>
            <a:r>
              <a:rPr lang="en-US" sz="2800" b="1" dirty="0" smtClean="0"/>
              <a:t>23/11/2017</a:t>
            </a:r>
            <a:endParaRPr lang="en-US" sz="2800" b="1" dirty="0" smtClean="0"/>
          </a:p>
          <a:p>
            <a:pPr algn="l"/>
            <a:r>
              <a:rPr lang="en-US" sz="28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Lecturer:</a:t>
            </a:r>
            <a:r>
              <a:rPr lang="en-US" sz="2800" b="1" dirty="0" smtClean="0"/>
              <a:t> </a:t>
            </a:r>
            <a:r>
              <a:rPr lang="en-US" sz="2800" b="1" dirty="0"/>
              <a:t>A</a:t>
            </a:r>
            <a:r>
              <a:rPr lang="en-US" sz="2800" b="1" dirty="0" smtClean="0"/>
              <a:t>sst. prof. </a:t>
            </a:r>
            <a:r>
              <a:rPr lang="en-US" sz="2800" b="1" dirty="0" err="1" smtClean="0"/>
              <a:t>Jameela</a:t>
            </a:r>
            <a:r>
              <a:rPr lang="en-US" sz="2800" b="1" dirty="0" smtClean="0"/>
              <a:t> Al-Attar</a:t>
            </a:r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742607070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“The Hind”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By</a:t>
            </a:r>
          </a:p>
          <a:p>
            <a:r>
              <a:rPr lang="en-US" dirty="0" smtClean="0"/>
              <a:t>Sir Thomas Wyatt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9946223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sz="3200" b="1" dirty="0" smtClean="0"/>
          </a:p>
          <a:p>
            <a:r>
              <a:rPr lang="en-US" sz="2800" b="1" dirty="0" smtClean="0"/>
              <a:t>It does not speak about a real animal.</a:t>
            </a:r>
          </a:p>
          <a:p>
            <a:endParaRPr lang="en-US" sz="2800" b="1" dirty="0"/>
          </a:p>
          <a:p>
            <a:endParaRPr lang="en-US" sz="2800" b="1" dirty="0" smtClean="0"/>
          </a:p>
          <a:p>
            <a:endParaRPr lang="en-US" sz="2800" b="1" dirty="0"/>
          </a:p>
          <a:p>
            <a:r>
              <a:rPr lang="en-US" sz="2800" b="1" dirty="0" smtClean="0"/>
              <a:t>This elegant animal refers to Queen Anne Boleyn.</a:t>
            </a:r>
          </a:p>
          <a:p>
            <a:endParaRPr lang="en-US" sz="2800" b="1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Title of Poem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4710731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sz="2800" b="1" dirty="0" smtClean="0"/>
              <a:t>Love is a hunting game.</a:t>
            </a:r>
          </a:p>
          <a:p>
            <a:endParaRPr lang="en-US" sz="2800" b="1" dirty="0" smtClean="0"/>
          </a:p>
          <a:p>
            <a:endParaRPr lang="en-US" sz="2800" b="1" dirty="0"/>
          </a:p>
          <a:p>
            <a:endParaRPr lang="en-US" sz="2800" b="1" dirty="0" smtClean="0"/>
          </a:p>
          <a:p>
            <a:r>
              <a:rPr lang="en-US" sz="2800" b="1" dirty="0" smtClean="0"/>
              <a:t>The </a:t>
            </a:r>
            <a:r>
              <a:rPr lang="en-US" sz="2800" b="1" dirty="0"/>
              <a:t>impossibility of catching the Queen.</a:t>
            </a:r>
          </a:p>
          <a:p>
            <a:endParaRPr lang="en-US" sz="2800" b="1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Theme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3210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endParaRPr lang="en-US" dirty="0"/>
          </a:p>
          <a:p>
            <a:r>
              <a:rPr lang="en-US" sz="2800" b="1" dirty="0" smtClean="0"/>
              <a:t>Hunting.</a:t>
            </a:r>
          </a:p>
          <a:p>
            <a:endParaRPr lang="en-US" sz="2800" b="1" dirty="0" smtClean="0"/>
          </a:p>
          <a:p>
            <a:r>
              <a:rPr lang="en-US" sz="2800" b="1" dirty="0" smtClean="0"/>
              <a:t>The Hind.</a:t>
            </a:r>
          </a:p>
          <a:p>
            <a:endParaRPr lang="en-US" sz="2800" b="1" dirty="0" smtClean="0"/>
          </a:p>
          <a:p>
            <a:r>
              <a:rPr lang="en-US" sz="2800" b="1" dirty="0" smtClean="0"/>
              <a:t>The wind in a net.</a:t>
            </a:r>
          </a:p>
          <a:p>
            <a:endParaRPr lang="en-US" sz="2800" b="1" dirty="0" smtClean="0"/>
          </a:p>
          <a:p>
            <a:r>
              <a:rPr lang="en-US" sz="2800" b="1" dirty="0" smtClean="0"/>
              <a:t>Caesar / The diamond necklace.</a:t>
            </a:r>
          </a:p>
          <a:p>
            <a:pPr marL="0" indent="0">
              <a:buNone/>
            </a:pPr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Imagery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0650254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b="1" dirty="0" smtClean="0"/>
              <a:t>Wyatt presents Love as a Hunting game.</a:t>
            </a:r>
          </a:p>
          <a:p>
            <a:endParaRPr lang="en-US" sz="2800" b="1" dirty="0" smtClean="0"/>
          </a:p>
          <a:p>
            <a:r>
              <a:rPr lang="en-US" sz="2800" b="1" dirty="0" smtClean="0"/>
              <a:t>He is the hunter.</a:t>
            </a:r>
          </a:p>
          <a:p>
            <a:endParaRPr lang="en-US" sz="2800" b="1" dirty="0" smtClean="0"/>
          </a:p>
          <a:p>
            <a:r>
              <a:rPr lang="en-US" sz="2800" b="1" dirty="0" smtClean="0"/>
              <a:t>The Queen is the Prey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Hunting Image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9024987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b="1" dirty="0" smtClean="0"/>
              <a:t>It refers to Queen Anne Boleyn. </a:t>
            </a:r>
          </a:p>
          <a:p>
            <a:endParaRPr lang="en-US" sz="2800" b="1" dirty="0"/>
          </a:p>
          <a:p>
            <a:r>
              <a:rPr lang="en-US" sz="2800" b="1" dirty="0" smtClean="0"/>
              <a:t>She is elegant.</a:t>
            </a:r>
          </a:p>
          <a:p>
            <a:endParaRPr lang="en-US" sz="2800" b="1" dirty="0"/>
          </a:p>
          <a:p>
            <a:r>
              <a:rPr lang="en-US" sz="2800" b="1" dirty="0" smtClean="0"/>
              <a:t>Majestic.</a:t>
            </a:r>
          </a:p>
          <a:p>
            <a:endParaRPr lang="en-US" sz="2800" b="1" dirty="0"/>
          </a:p>
          <a:p>
            <a:r>
              <a:rPr lang="en-US" sz="2800" b="1" dirty="0" smtClean="0"/>
              <a:t>Uncatchable.</a:t>
            </a:r>
            <a:endParaRPr lang="en-US" sz="2800" b="1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Hind Image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6063260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b="1" dirty="0" smtClean="0"/>
              <a:t>The wind in a net means:</a:t>
            </a:r>
          </a:p>
          <a:p>
            <a:endParaRPr lang="en-US" sz="2800" b="1" dirty="0" smtClean="0"/>
          </a:p>
          <a:p>
            <a:r>
              <a:rPr lang="en-US" sz="2800" b="1" dirty="0" smtClean="0"/>
              <a:t>This prey is uncatchable.</a:t>
            </a:r>
          </a:p>
          <a:p>
            <a:endParaRPr lang="en-US" sz="2800" b="1" dirty="0"/>
          </a:p>
          <a:p>
            <a:r>
              <a:rPr lang="en-US" sz="2800" b="1" dirty="0" smtClean="0"/>
              <a:t>The </a:t>
            </a:r>
            <a:r>
              <a:rPr lang="en-US" sz="2800" b="1" dirty="0"/>
              <a:t>impossibility of hunting the Queen.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Wind Image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6616851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b="1" dirty="0" smtClean="0"/>
              <a:t>Caesar is:</a:t>
            </a:r>
          </a:p>
          <a:p>
            <a:r>
              <a:rPr lang="en-US" sz="2800" b="1" dirty="0" smtClean="0"/>
              <a:t> King Henry VIII.</a:t>
            </a:r>
          </a:p>
          <a:p>
            <a:endParaRPr lang="en-US" sz="2800" b="1" dirty="0" smtClean="0"/>
          </a:p>
          <a:p>
            <a:endParaRPr lang="en-US" sz="2800" b="1" dirty="0"/>
          </a:p>
          <a:p>
            <a:r>
              <a:rPr lang="en-US" sz="2800" b="1" dirty="0" smtClean="0"/>
              <a:t>The Diamond Necklace refers to:</a:t>
            </a:r>
          </a:p>
          <a:p>
            <a:r>
              <a:rPr lang="en-US" sz="2800" b="1" dirty="0" smtClean="0"/>
              <a:t> An Upper class lady.</a:t>
            </a:r>
            <a:endParaRPr lang="en-US" sz="2800" b="1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 smtClean="0"/>
              <a:t>Caesar&amp; the Diamond Necklace</a:t>
            </a: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354353483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Hardcover">
  <a:themeElements>
    <a:clrScheme name="Executive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Hardcover">
      <a:maj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궁서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Hardcover">
      <a:fillStyleLst>
        <a:solidFill>
          <a:schemeClr val="phClr"/>
        </a:solidFill>
        <a:solidFill>
          <a:schemeClr val="phClr">
            <a:tint val="68000"/>
            <a:shade val="94000"/>
            <a:satMod val="300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80000"/>
                <a:lumMod val="98000"/>
              </a:schemeClr>
            </a:gs>
            <a:gs pos="100000">
              <a:schemeClr val="phClr">
                <a:satMod val="130000"/>
              </a:schemeClr>
            </a:gs>
          </a:gsLst>
          <a:lin ang="5160000" scaled="0"/>
        </a:gradFill>
      </a:fillStyleLst>
      <a:lnStyleLst>
        <a:ln w="12700" cap="flat" cmpd="sng" algn="ctr">
          <a:solidFill>
            <a:schemeClr val="phClr">
              <a:shade val="90000"/>
              <a:lumMod val="90000"/>
            </a:schemeClr>
          </a:solidFill>
          <a:prstDash val="solid"/>
        </a:ln>
        <a:ln w="19050" cap="flat" cmpd="sng" algn="ctr">
          <a:solidFill>
            <a:schemeClr val="phClr">
              <a:shade val="75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12700" dir="5400000" rotWithShape="0">
              <a:srgbClr val="000000">
                <a:alpha val="1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6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400000"/>
            </a:lightRig>
          </a:scene3d>
          <a:sp3d>
            <a:bevelT w="25400" h="25400"/>
          </a:sp3d>
        </a:effectStyle>
      </a:effectStyleLst>
      <a:bgFillStyleLst>
        <a:solidFill>
          <a:schemeClr val="phClr">
            <a:tint val="96000"/>
            <a:lumMod val="11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3000"/>
                <a:shade val="20000"/>
              </a:schemeClr>
              <a:schemeClr val="phClr">
                <a:tint val="90000"/>
                <a:shade val="85000"/>
                <a:satMod val="115000"/>
              </a:schemeClr>
            </a:duotone>
          </a:blip>
          <a:tile tx="0" ty="0" sx="60000" sy="6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shade val="50000"/>
                <a:satMod val="340000"/>
                <a:lumMod val="40000"/>
              </a:schemeClr>
              <a:schemeClr val="phClr">
                <a:tint val="92000"/>
                <a:shade val="94000"/>
                <a:hueMod val="110000"/>
                <a:satMod val="236000"/>
                <a:lumMod val="12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Hardcover</Template>
  <TotalTime>61</TotalTime>
  <Words>171</Words>
  <Application>Microsoft Office PowerPoint</Application>
  <PresentationFormat>On-screen Show (4:3)</PresentationFormat>
  <Paragraphs>59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Hardcover</vt:lpstr>
      <vt:lpstr>Department of English</vt:lpstr>
      <vt:lpstr>“The Hind”</vt:lpstr>
      <vt:lpstr>Title of Poem </vt:lpstr>
      <vt:lpstr>Theme</vt:lpstr>
      <vt:lpstr>Imagery</vt:lpstr>
      <vt:lpstr>The Hunting Image</vt:lpstr>
      <vt:lpstr>The Hind Image</vt:lpstr>
      <vt:lpstr>The Wind Image</vt:lpstr>
      <vt:lpstr>Caesar&amp; the Diamond Necklace</vt:lpstr>
    </vt:vector>
  </TitlesOfParts>
  <Company>CtrlSoft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“The Hind”</dc:title>
  <dc:creator>jameela</dc:creator>
  <cp:lastModifiedBy>jameela</cp:lastModifiedBy>
  <cp:revision>9</cp:revision>
  <dcterms:created xsi:type="dcterms:W3CDTF">2017-12-10T09:02:19Z</dcterms:created>
  <dcterms:modified xsi:type="dcterms:W3CDTF">2018-04-04T16:41:01Z</dcterms:modified>
</cp:coreProperties>
</file>