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44" r:id="rId1"/>
  </p:sldMasterIdLst>
  <p:sldIdLst>
    <p:sldId id="259" r:id="rId2"/>
    <p:sldId id="260" r:id="rId3"/>
    <p:sldId id="261" r:id="rId4"/>
    <p:sldId id="262" r:id="rId5"/>
    <p:sldId id="263" r:id="rId6"/>
    <p:sldId id="264" r:id="rId7"/>
    <p:sldId id="265" r:id="rId8"/>
    <p:sldId id="266" r:id="rId9"/>
    <p:sldId id="267" r:id="rId10"/>
    <p:sldId id="268" r:id="rId11"/>
    <p:sldId id="269" r:id="rId12"/>
    <p:sldId id="270" r:id="rId13"/>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52" d="100"/>
          <a:sy n="52" d="100"/>
        </p:scale>
        <p:origin x="-1224" y="-65"/>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F6C66063-A321-45F4-BEF2-5EC25D88D5B2}" type="datetimeFigureOut">
              <a:rPr lang="ar-SA" smtClean="0"/>
              <a:t>24/08/1443</a:t>
            </a:fld>
            <a:endParaRPr lang="ar-SA"/>
          </a:p>
        </p:txBody>
      </p:sp>
      <p:sp>
        <p:nvSpPr>
          <p:cNvPr id="20" name="Footer Placeholder 19"/>
          <p:cNvSpPr>
            <a:spLocks noGrp="1"/>
          </p:cNvSpPr>
          <p:nvPr>
            <p:ph type="ftr" sz="quarter" idx="11"/>
          </p:nvPr>
        </p:nvSpPr>
        <p:spPr/>
        <p:txBody>
          <a:bodyPr/>
          <a:lstStyle>
            <a:extLst/>
          </a:lstStyle>
          <a:p>
            <a:endParaRPr lang="ar-SA"/>
          </a:p>
        </p:txBody>
      </p:sp>
      <p:sp>
        <p:nvSpPr>
          <p:cNvPr id="10" name="Slide Number Placeholder 9"/>
          <p:cNvSpPr>
            <a:spLocks noGrp="1"/>
          </p:cNvSpPr>
          <p:nvPr>
            <p:ph type="sldNum" sz="quarter" idx="12"/>
          </p:nvPr>
        </p:nvSpPr>
        <p:spPr/>
        <p:txBody>
          <a:bodyPr/>
          <a:lstStyle>
            <a:extLst/>
          </a:lstStyle>
          <a:p>
            <a:fld id="{BCD3268C-F746-4D6E-B7AD-A45C6F9C0B79}" type="slidenum">
              <a:rPr lang="ar-SA" smtClean="0"/>
              <a:t>‹#›</a:t>
            </a:fld>
            <a:endParaRPr lang="ar-SA"/>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6C66063-A321-45F4-BEF2-5EC25D88D5B2}" type="datetimeFigureOut">
              <a:rPr lang="ar-SA" smtClean="0"/>
              <a:t>24/08/1443</a:t>
            </a:fld>
            <a:endParaRPr lang="ar-SA"/>
          </a:p>
        </p:txBody>
      </p:sp>
      <p:sp>
        <p:nvSpPr>
          <p:cNvPr id="5" name="Footer Placeholder 4"/>
          <p:cNvSpPr>
            <a:spLocks noGrp="1"/>
          </p:cNvSpPr>
          <p:nvPr>
            <p:ph type="ftr" sz="quarter" idx="11"/>
          </p:nvPr>
        </p:nvSpPr>
        <p:spPr/>
        <p:txBody>
          <a:bodyPr/>
          <a:lstStyle>
            <a:extLst/>
          </a:lstStyle>
          <a:p>
            <a:endParaRPr lang="ar-SA"/>
          </a:p>
        </p:txBody>
      </p:sp>
      <p:sp>
        <p:nvSpPr>
          <p:cNvPr id="6" name="Slide Number Placeholder 5"/>
          <p:cNvSpPr>
            <a:spLocks noGrp="1"/>
          </p:cNvSpPr>
          <p:nvPr>
            <p:ph type="sldNum" sz="quarter" idx="12"/>
          </p:nvPr>
        </p:nvSpPr>
        <p:spPr/>
        <p:txBody>
          <a:bodyPr/>
          <a:lstStyle>
            <a:extLst/>
          </a:lstStyle>
          <a:p>
            <a:fld id="{BCD3268C-F746-4D6E-B7AD-A45C6F9C0B79}" type="slidenum">
              <a:rPr lang="ar-SA" smtClean="0"/>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6C66063-A321-45F4-BEF2-5EC25D88D5B2}" type="datetimeFigureOut">
              <a:rPr lang="ar-SA" smtClean="0"/>
              <a:t>24/08/1443</a:t>
            </a:fld>
            <a:endParaRPr lang="ar-SA"/>
          </a:p>
        </p:txBody>
      </p:sp>
      <p:sp>
        <p:nvSpPr>
          <p:cNvPr id="5" name="Footer Placeholder 4"/>
          <p:cNvSpPr>
            <a:spLocks noGrp="1"/>
          </p:cNvSpPr>
          <p:nvPr>
            <p:ph type="ftr" sz="quarter" idx="11"/>
          </p:nvPr>
        </p:nvSpPr>
        <p:spPr/>
        <p:txBody>
          <a:bodyPr/>
          <a:lstStyle>
            <a:extLst/>
          </a:lstStyle>
          <a:p>
            <a:endParaRPr lang="ar-SA"/>
          </a:p>
        </p:txBody>
      </p:sp>
      <p:sp>
        <p:nvSpPr>
          <p:cNvPr id="6" name="Slide Number Placeholder 5"/>
          <p:cNvSpPr>
            <a:spLocks noGrp="1"/>
          </p:cNvSpPr>
          <p:nvPr>
            <p:ph type="sldNum" sz="quarter" idx="12"/>
          </p:nvPr>
        </p:nvSpPr>
        <p:spPr/>
        <p:txBody>
          <a:bodyPr/>
          <a:lstStyle>
            <a:extLst/>
          </a:lstStyle>
          <a:p>
            <a:fld id="{BCD3268C-F746-4D6E-B7AD-A45C6F9C0B79}" type="slidenum">
              <a:rPr lang="ar-SA" smtClean="0"/>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6C66063-A321-45F4-BEF2-5EC25D88D5B2}" type="datetimeFigureOut">
              <a:rPr lang="ar-SA" smtClean="0"/>
              <a:t>24/08/1443</a:t>
            </a:fld>
            <a:endParaRPr lang="ar-SA"/>
          </a:p>
        </p:txBody>
      </p:sp>
      <p:sp>
        <p:nvSpPr>
          <p:cNvPr id="5" name="Footer Placeholder 4"/>
          <p:cNvSpPr>
            <a:spLocks noGrp="1"/>
          </p:cNvSpPr>
          <p:nvPr>
            <p:ph type="ftr" sz="quarter" idx="11"/>
          </p:nvPr>
        </p:nvSpPr>
        <p:spPr/>
        <p:txBody>
          <a:bodyPr/>
          <a:lstStyle>
            <a:extLst/>
          </a:lstStyle>
          <a:p>
            <a:endParaRPr lang="ar-SA"/>
          </a:p>
        </p:txBody>
      </p:sp>
      <p:sp>
        <p:nvSpPr>
          <p:cNvPr id="6" name="Slide Number Placeholder 5"/>
          <p:cNvSpPr>
            <a:spLocks noGrp="1"/>
          </p:cNvSpPr>
          <p:nvPr>
            <p:ph type="sldNum" sz="quarter" idx="12"/>
          </p:nvPr>
        </p:nvSpPr>
        <p:spPr/>
        <p:txBody>
          <a:bodyPr/>
          <a:lstStyle>
            <a:extLst/>
          </a:lstStyle>
          <a:p>
            <a:fld id="{BCD3268C-F746-4D6E-B7AD-A45C6F9C0B79}" type="slidenum">
              <a:rPr lang="ar-SA" smtClean="0"/>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F6C66063-A321-45F4-BEF2-5EC25D88D5B2}" type="datetimeFigureOut">
              <a:rPr lang="ar-SA" smtClean="0"/>
              <a:t>24/08/1443</a:t>
            </a:fld>
            <a:endParaRPr lang="ar-SA"/>
          </a:p>
        </p:txBody>
      </p:sp>
      <p:sp>
        <p:nvSpPr>
          <p:cNvPr id="5" name="Footer Placeholder 4"/>
          <p:cNvSpPr>
            <a:spLocks noGrp="1"/>
          </p:cNvSpPr>
          <p:nvPr>
            <p:ph type="ftr" sz="quarter" idx="11"/>
          </p:nvPr>
        </p:nvSpPr>
        <p:spPr/>
        <p:txBody>
          <a:bodyPr/>
          <a:lstStyle>
            <a:extLst/>
          </a:lstStyle>
          <a:p>
            <a:endParaRPr lang="ar-SA"/>
          </a:p>
        </p:txBody>
      </p:sp>
      <p:sp>
        <p:nvSpPr>
          <p:cNvPr id="6" name="Slide Number Placeholder 5"/>
          <p:cNvSpPr>
            <a:spLocks noGrp="1"/>
          </p:cNvSpPr>
          <p:nvPr>
            <p:ph type="sldNum" sz="quarter" idx="12"/>
          </p:nvPr>
        </p:nvSpPr>
        <p:spPr/>
        <p:txBody>
          <a:bodyPr/>
          <a:lstStyle>
            <a:extLst/>
          </a:lstStyle>
          <a:p>
            <a:fld id="{BCD3268C-F746-4D6E-B7AD-A45C6F9C0B79}" type="slidenum">
              <a:rPr lang="ar-SA" smtClean="0"/>
              <a:t>‹#›</a:t>
            </a:fld>
            <a:endParaRPr lang="ar-SA"/>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F6C66063-A321-45F4-BEF2-5EC25D88D5B2}" type="datetimeFigureOut">
              <a:rPr lang="ar-SA" smtClean="0"/>
              <a:t>24/08/1443</a:t>
            </a:fld>
            <a:endParaRPr lang="ar-SA"/>
          </a:p>
        </p:txBody>
      </p:sp>
      <p:sp>
        <p:nvSpPr>
          <p:cNvPr id="6" name="Footer Placeholder 5"/>
          <p:cNvSpPr>
            <a:spLocks noGrp="1"/>
          </p:cNvSpPr>
          <p:nvPr>
            <p:ph type="ftr" sz="quarter" idx="11"/>
          </p:nvPr>
        </p:nvSpPr>
        <p:spPr/>
        <p:txBody>
          <a:bodyPr/>
          <a:lstStyle>
            <a:extLst/>
          </a:lstStyle>
          <a:p>
            <a:endParaRPr lang="ar-SA"/>
          </a:p>
        </p:txBody>
      </p:sp>
      <p:sp>
        <p:nvSpPr>
          <p:cNvPr id="7" name="Slide Number Placeholder 6"/>
          <p:cNvSpPr>
            <a:spLocks noGrp="1"/>
          </p:cNvSpPr>
          <p:nvPr>
            <p:ph type="sldNum" sz="quarter" idx="12"/>
          </p:nvPr>
        </p:nvSpPr>
        <p:spPr/>
        <p:txBody>
          <a:bodyPr/>
          <a:lstStyle>
            <a:extLst/>
          </a:lstStyle>
          <a:p>
            <a:fld id="{BCD3268C-F746-4D6E-B7AD-A45C6F9C0B79}" type="slidenum">
              <a:rPr lang="ar-SA" smtClean="0"/>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F6C66063-A321-45F4-BEF2-5EC25D88D5B2}" type="datetimeFigureOut">
              <a:rPr lang="ar-SA" smtClean="0"/>
              <a:t>24/08/1443</a:t>
            </a:fld>
            <a:endParaRPr lang="ar-SA"/>
          </a:p>
        </p:txBody>
      </p:sp>
      <p:sp>
        <p:nvSpPr>
          <p:cNvPr id="8" name="Footer Placeholder 7"/>
          <p:cNvSpPr>
            <a:spLocks noGrp="1"/>
          </p:cNvSpPr>
          <p:nvPr>
            <p:ph type="ftr" sz="quarter" idx="11"/>
          </p:nvPr>
        </p:nvSpPr>
        <p:spPr/>
        <p:txBody>
          <a:bodyPr/>
          <a:lstStyle>
            <a:extLst/>
          </a:lstStyle>
          <a:p>
            <a:endParaRPr lang="ar-SA"/>
          </a:p>
        </p:txBody>
      </p:sp>
      <p:sp>
        <p:nvSpPr>
          <p:cNvPr id="9" name="Slide Number Placeholder 8"/>
          <p:cNvSpPr>
            <a:spLocks noGrp="1"/>
          </p:cNvSpPr>
          <p:nvPr>
            <p:ph type="sldNum" sz="quarter" idx="12"/>
          </p:nvPr>
        </p:nvSpPr>
        <p:spPr/>
        <p:txBody>
          <a:bodyPr/>
          <a:lstStyle>
            <a:extLst/>
          </a:lstStyle>
          <a:p>
            <a:fld id="{BCD3268C-F746-4D6E-B7AD-A45C6F9C0B79}" type="slidenum">
              <a:rPr lang="ar-SA" smtClean="0"/>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F6C66063-A321-45F4-BEF2-5EC25D88D5B2}" type="datetimeFigureOut">
              <a:rPr lang="ar-SA" smtClean="0"/>
              <a:t>24/08/1443</a:t>
            </a:fld>
            <a:endParaRPr lang="ar-SA"/>
          </a:p>
        </p:txBody>
      </p:sp>
      <p:sp>
        <p:nvSpPr>
          <p:cNvPr id="4" name="Footer Placeholder 3"/>
          <p:cNvSpPr>
            <a:spLocks noGrp="1"/>
          </p:cNvSpPr>
          <p:nvPr>
            <p:ph type="ftr" sz="quarter" idx="11"/>
          </p:nvPr>
        </p:nvSpPr>
        <p:spPr/>
        <p:txBody>
          <a:bodyPr/>
          <a:lstStyle>
            <a:extLst/>
          </a:lstStyle>
          <a:p>
            <a:endParaRPr lang="ar-SA"/>
          </a:p>
        </p:txBody>
      </p:sp>
      <p:sp>
        <p:nvSpPr>
          <p:cNvPr id="5" name="Slide Number Placeholder 4"/>
          <p:cNvSpPr>
            <a:spLocks noGrp="1"/>
          </p:cNvSpPr>
          <p:nvPr>
            <p:ph type="sldNum" sz="quarter" idx="12"/>
          </p:nvPr>
        </p:nvSpPr>
        <p:spPr/>
        <p:txBody>
          <a:bodyPr/>
          <a:lstStyle>
            <a:extLst/>
          </a:lstStyle>
          <a:p>
            <a:fld id="{BCD3268C-F746-4D6E-B7AD-A45C6F9C0B79}" type="slidenum">
              <a:rPr lang="ar-SA" smtClean="0"/>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F6C66063-A321-45F4-BEF2-5EC25D88D5B2}" type="datetimeFigureOut">
              <a:rPr lang="ar-SA" smtClean="0"/>
              <a:t>24/08/1443</a:t>
            </a:fld>
            <a:endParaRPr lang="ar-SA"/>
          </a:p>
        </p:txBody>
      </p:sp>
      <p:sp>
        <p:nvSpPr>
          <p:cNvPr id="3" name="Footer Placeholder 2"/>
          <p:cNvSpPr>
            <a:spLocks noGrp="1"/>
          </p:cNvSpPr>
          <p:nvPr>
            <p:ph type="ftr" sz="quarter" idx="11"/>
          </p:nvPr>
        </p:nvSpPr>
        <p:spPr/>
        <p:txBody>
          <a:bodyPr/>
          <a:lstStyle>
            <a:extLst/>
          </a:lstStyle>
          <a:p>
            <a:endParaRPr lang="ar-SA"/>
          </a:p>
        </p:txBody>
      </p:sp>
      <p:sp>
        <p:nvSpPr>
          <p:cNvPr id="4" name="Slide Number Placeholder 3"/>
          <p:cNvSpPr>
            <a:spLocks noGrp="1"/>
          </p:cNvSpPr>
          <p:nvPr>
            <p:ph type="sldNum" sz="quarter" idx="12"/>
          </p:nvPr>
        </p:nvSpPr>
        <p:spPr/>
        <p:txBody>
          <a:bodyPr/>
          <a:lstStyle>
            <a:extLst/>
          </a:lstStyle>
          <a:p>
            <a:fld id="{BCD3268C-F746-4D6E-B7AD-A45C6F9C0B79}" type="slidenum">
              <a:rPr lang="ar-SA" smtClean="0"/>
              <a:t>‹#›</a:t>
            </a:fld>
            <a:endParaRPr lang="ar-SA"/>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F6C66063-A321-45F4-BEF2-5EC25D88D5B2}" type="datetimeFigureOut">
              <a:rPr lang="ar-SA" smtClean="0"/>
              <a:t>24/08/1443</a:t>
            </a:fld>
            <a:endParaRPr lang="ar-SA"/>
          </a:p>
        </p:txBody>
      </p:sp>
      <p:sp>
        <p:nvSpPr>
          <p:cNvPr id="6" name="Footer Placeholder 5"/>
          <p:cNvSpPr>
            <a:spLocks noGrp="1"/>
          </p:cNvSpPr>
          <p:nvPr>
            <p:ph type="ftr" sz="quarter" idx="11"/>
          </p:nvPr>
        </p:nvSpPr>
        <p:spPr/>
        <p:txBody>
          <a:bodyPr/>
          <a:lstStyle>
            <a:extLst/>
          </a:lstStyle>
          <a:p>
            <a:endParaRPr lang="ar-SA"/>
          </a:p>
        </p:txBody>
      </p:sp>
      <p:sp>
        <p:nvSpPr>
          <p:cNvPr id="7" name="Slide Number Placeholder 6"/>
          <p:cNvSpPr>
            <a:spLocks noGrp="1"/>
          </p:cNvSpPr>
          <p:nvPr>
            <p:ph type="sldNum" sz="quarter" idx="12"/>
          </p:nvPr>
        </p:nvSpPr>
        <p:spPr/>
        <p:txBody>
          <a:bodyPr/>
          <a:lstStyle>
            <a:extLst/>
          </a:lstStyle>
          <a:p>
            <a:fld id="{BCD3268C-F746-4D6E-B7AD-A45C6F9C0B79}" type="slidenum">
              <a:rPr lang="ar-SA" smtClean="0"/>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F6C66063-A321-45F4-BEF2-5EC25D88D5B2}" type="datetimeFigureOut">
              <a:rPr lang="ar-SA" smtClean="0"/>
              <a:t>24/08/1443</a:t>
            </a:fld>
            <a:endParaRPr lang="ar-SA"/>
          </a:p>
        </p:txBody>
      </p:sp>
      <p:sp>
        <p:nvSpPr>
          <p:cNvPr id="6" name="Footer Placeholder 5"/>
          <p:cNvSpPr>
            <a:spLocks noGrp="1"/>
          </p:cNvSpPr>
          <p:nvPr>
            <p:ph type="ftr" sz="quarter" idx="11"/>
          </p:nvPr>
        </p:nvSpPr>
        <p:spPr/>
        <p:txBody>
          <a:bodyPr/>
          <a:lstStyle>
            <a:extLst/>
          </a:lstStyle>
          <a:p>
            <a:endParaRPr lang="ar-SA"/>
          </a:p>
        </p:txBody>
      </p:sp>
      <p:sp>
        <p:nvSpPr>
          <p:cNvPr id="7" name="Slide Number Placeholder 6"/>
          <p:cNvSpPr>
            <a:spLocks noGrp="1"/>
          </p:cNvSpPr>
          <p:nvPr>
            <p:ph type="sldNum" sz="quarter" idx="12"/>
          </p:nvPr>
        </p:nvSpPr>
        <p:spPr/>
        <p:txBody>
          <a:bodyPr/>
          <a:lstStyle>
            <a:extLst/>
          </a:lstStyle>
          <a:p>
            <a:fld id="{BCD3268C-F746-4D6E-B7AD-A45C6F9C0B79}" type="slidenum">
              <a:rPr lang="ar-SA" smtClean="0"/>
              <a:t>‹#›</a:t>
            </a:fld>
            <a:endParaRPr lang="ar-SA"/>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F6C66063-A321-45F4-BEF2-5EC25D88D5B2}" type="datetimeFigureOut">
              <a:rPr lang="ar-SA" smtClean="0"/>
              <a:t>24/08/1443</a:t>
            </a:fld>
            <a:endParaRPr lang="ar-SA"/>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ar-SA"/>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BCD3268C-F746-4D6E-B7AD-A45C6F9C0B79}" type="slidenum">
              <a:rPr lang="ar-SA" smtClean="0"/>
              <a:t>‹#›</a:t>
            </a:fld>
            <a:endParaRPr lang="ar-SA"/>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flipV="1">
            <a:off x="685800" y="-1066800"/>
            <a:ext cx="7924800" cy="152400"/>
          </a:xfrm>
        </p:spPr>
        <p:txBody>
          <a:bodyPr>
            <a:normAutofit fontScale="90000"/>
          </a:bodyPr>
          <a:lstStyle/>
          <a:p>
            <a:endParaRPr lang="en-US" dirty="0"/>
          </a:p>
        </p:txBody>
      </p:sp>
      <p:sp>
        <p:nvSpPr>
          <p:cNvPr id="3" name="Subtitle 2"/>
          <p:cNvSpPr>
            <a:spLocks noGrp="1"/>
          </p:cNvSpPr>
          <p:nvPr>
            <p:ph type="subTitle" idx="1"/>
          </p:nvPr>
        </p:nvSpPr>
        <p:spPr>
          <a:xfrm>
            <a:off x="1219200" y="304800"/>
            <a:ext cx="7467600" cy="5791200"/>
          </a:xfrm>
        </p:spPr>
        <p:txBody>
          <a:bodyPr>
            <a:noAutofit/>
          </a:bodyPr>
          <a:lstStyle/>
          <a:p>
            <a:pPr algn="ctr" rtl="1"/>
            <a:r>
              <a:rPr lang="en-US" sz="3600" dirty="0" smtClean="0"/>
              <a:t>Methods of Research</a:t>
            </a:r>
          </a:p>
          <a:p>
            <a:pPr rtl="1"/>
            <a:r>
              <a:rPr lang="en-US" sz="3200" b="1" dirty="0"/>
              <a:t>Definition: </a:t>
            </a:r>
            <a:r>
              <a:rPr lang="en-US" sz="3200" dirty="0"/>
              <a:t>Research is an academic activity and as such the term should be used in a technical sense. Research comprises defining and redefining problems, formulating hypothesis or suggested solutions; collecting, organizing and evaluating data; making deductions and reaching conclusions; and at last carefully testing the conclusions to determine whether they fit the formulating hypothesis</a:t>
            </a:r>
            <a:r>
              <a:rPr lang="en-US" sz="3600" dirty="0"/>
              <a:t>.</a:t>
            </a:r>
          </a:p>
        </p:txBody>
      </p:sp>
    </p:spTree>
    <p:extLst>
      <p:ext uri="{BB962C8B-B14F-4D97-AF65-F5344CB8AC3E}">
        <p14:creationId xmlns:p14="http://schemas.microsoft.com/office/powerpoint/2010/main" val="428199138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95400" y="152400"/>
            <a:ext cx="7467600" cy="5632311"/>
          </a:xfrm>
          <a:prstGeom prst="rect">
            <a:avLst/>
          </a:prstGeom>
        </p:spPr>
        <p:txBody>
          <a:bodyPr wrap="square">
            <a:spAutoFit/>
          </a:bodyPr>
          <a:lstStyle/>
          <a:p>
            <a:pPr algn="l"/>
            <a:r>
              <a:rPr lang="en-US" sz="3600" dirty="0"/>
              <a:t>Applied research is carried out to find answers to practical problems to be solved and as an aid in decision making in different areas including product design, process design and policy making. Fundamental research is carried out as more to satisfy intellectual curiosity, than with the intention of using the research findings for any immediate practical application. </a:t>
            </a:r>
          </a:p>
        </p:txBody>
      </p:sp>
    </p:spTree>
    <p:extLst>
      <p:ext uri="{BB962C8B-B14F-4D97-AF65-F5344CB8AC3E}">
        <p14:creationId xmlns:p14="http://schemas.microsoft.com/office/powerpoint/2010/main" val="23048139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43000" y="381000"/>
            <a:ext cx="7620000" cy="4524315"/>
          </a:xfrm>
          <a:prstGeom prst="rect">
            <a:avLst/>
          </a:prstGeom>
        </p:spPr>
        <p:txBody>
          <a:bodyPr wrap="square">
            <a:spAutoFit/>
          </a:bodyPr>
          <a:lstStyle/>
          <a:p>
            <a:pPr algn="l"/>
            <a:r>
              <a:rPr lang="en-US" sz="3600" dirty="0"/>
              <a:t>Qualitative research studies such aspects of the research subject which are not quantifiable, and hence not subject to measurement and quantitative analysis. In contrast quantitative research makes substantial use of measurements and quantitative analysis techniques.</a:t>
            </a:r>
          </a:p>
        </p:txBody>
      </p:sp>
    </p:spTree>
    <p:extLst>
      <p:ext uri="{BB962C8B-B14F-4D97-AF65-F5344CB8AC3E}">
        <p14:creationId xmlns:p14="http://schemas.microsoft.com/office/powerpoint/2010/main" val="24115123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371600" y="381000"/>
            <a:ext cx="7239000" cy="5078313"/>
          </a:xfrm>
          <a:prstGeom prst="rect">
            <a:avLst/>
          </a:prstGeom>
        </p:spPr>
        <p:txBody>
          <a:bodyPr wrap="square">
            <a:spAutoFit/>
          </a:bodyPr>
          <a:lstStyle/>
          <a:p>
            <a:pPr algn="l"/>
            <a:r>
              <a:rPr lang="en-US" sz="3600" dirty="0"/>
              <a:t>Conceptual </a:t>
            </a:r>
            <a:r>
              <a:rPr lang="en-US" sz="3600" dirty="0" smtClean="0"/>
              <a:t>research </a:t>
            </a:r>
            <a:r>
              <a:rPr lang="en-US" sz="3600" dirty="0"/>
              <a:t>involves investigation of thoughts and ideas and developing new ideas or interpreting the old ones based on logical reasoning. In contrast empirical research is based on firm verifiable data collected by either observation of facts under natural condition or obtained through experimentation.</a:t>
            </a:r>
          </a:p>
        </p:txBody>
      </p:sp>
    </p:spTree>
    <p:extLst>
      <p:ext uri="{BB962C8B-B14F-4D97-AF65-F5344CB8AC3E}">
        <p14:creationId xmlns:p14="http://schemas.microsoft.com/office/powerpoint/2010/main" val="32178069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79120"/>
            <a:ext cx="8305800" cy="45719"/>
          </a:xfrm>
        </p:spPr>
        <p:txBody>
          <a:bodyPr>
            <a:normAutofit fontScale="90000"/>
          </a:bodyPr>
          <a:lstStyle/>
          <a:p>
            <a:endParaRPr lang="en-US" dirty="0"/>
          </a:p>
        </p:txBody>
      </p:sp>
      <p:sp>
        <p:nvSpPr>
          <p:cNvPr id="3" name="Subtitle 2"/>
          <p:cNvSpPr>
            <a:spLocks noGrp="1"/>
          </p:cNvSpPr>
          <p:nvPr>
            <p:ph type="subTitle" idx="1"/>
          </p:nvPr>
        </p:nvSpPr>
        <p:spPr>
          <a:xfrm>
            <a:off x="1066800" y="533400"/>
            <a:ext cx="7848600" cy="5791200"/>
          </a:xfrm>
        </p:spPr>
        <p:txBody>
          <a:bodyPr>
            <a:normAutofit/>
          </a:bodyPr>
          <a:lstStyle/>
          <a:p>
            <a:pPr rtl="1"/>
            <a:r>
              <a:rPr lang="en-US" sz="3200" dirty="0"/>
              <a:t>D. Steiner and M. Stephenson in the Encyclopedia of Social Sciences define research as “the manipulation of things, concepts or symbols for the purpose of generalizing to extend, correct or verify knowledge, whether that knowledge aids in construction of theory or in the practice of </a:t>
            </a:r>
            <a:r>
              <a:rPr lang="en-US" sz="3200" dirty="0" smtClean="0"/>
              <a:t> an </a:t>
            </a:r>
            <a:r>
              <a:rPr lang="en-US" sz="3200" dirty="0"/>
              <a:t>art.”</a:t>
            </a:r>
            <a:endParaRPr lang="ar-IQ" sz="3200" dirty="0" smtClean="0"/>
          </a:p>
        </p:txBody>
      </p:sp>
    </p:spTree>
    <p:extLst>
      <p:ext uri="{BB962C8B-B14F-4D97-AF65-F5344CB8AC3E}">
        <p14:creationId xmlns:p14="http://schemas.microsoft.com/office/powerpoint/2010/main" val="144863260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57200"/>
            <a:ext cx="7696200" cy="304800"/>
          </a:xfrm>
        </p:spPr>
        <p:txBody>
          <a:bodyPr>
            <a:normAutofit fontScale="90000"/>
          </a:bodyPr>
          <a:lstStyle/>
          <a:p>
            <a:endParaRPr lang="en-US" dirty="0"/>
          </a:p>
        </p:txBody>
      </p:sp>
      <p:sp>
        <p:nvSpPr>
          <p:cNvPr id="3" name="Subtitle 2"/>
          <p:cNvSpPr>
            <a:spLocks noGrp="1"/>
          </p:cNvSpPr>
          <p:nvPr>
            <p:ph type="subTitle" idx="1"/>
          </p:nvPr>
        </p:nvSpPr>
        <p:spPr>
          <a:xfrm>
            <a:off x="1066800" y="457200"/>
            <a:ext cx="7848600" cy="5562600"/>
          </a:xfrm>
        </p:spPr>
        <p:txBody>
          <a:bodyPr>
            <a:normAutofit/>
          </a:bodyPr>
          <a:lstStyle/>
          <a:p>
            <a:pPr rtl="1"/>
            <a:r>
              <a:rPr lang="en-US" sz="3200" dirty="0"/>
              <a:t>Research is, thus, an original contribution to the existing stock of knowledge making for its advancement. It is the pursuit of truth with the help of study, observation, comparison and experiment. In short, the search for knowledge through objective and systematic method of finding solution to a problem is research. </a:t>
            </a:r>
          </a:p>
        </p:txBody>
      </p:sp>
    </p:spTree>
    <p:extLst>
      <p:ext uri="{BB962C8B-B14F-4D97-AF65-F5344CB8AC3E}">
        <p14:creationId xmlns:p14="http://schemas.microsoft.com/office/powerpoint/2010/main" val="30817726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066800"/>
            <a:ext cx="8001000" cy="152400"/>
          </a:xfrm>
        </p:spPr>
        <p:txBody>
          <a:bodyPr>
            <a:normAutofit fontScale="90000"/>
          </a:bodyPr>
          <a:lstStyle/>
          <a:p>
            <a:endParaRPr lang="en-US" dirty="0"/>
          </a:p>
        </p:txBody>
      </p:sp>
      <p:sp>
        <p:nvSpPr>
          <p:cNvPr id="3" name="Subtitle 2"/>
          <p:cNvSpPr>
            <a:spLocks noGrp="1"/>
          </p:cNvSpPr>
          <p:nvPr>
            <p:ph type="subTitle" idx="1"/>
          </p:nvPr>
        </p:nvSpPr>
        <p:spPr>
          <a:xfrm>
            <a:off x="1066800" y="381000"/>
            <a:ext cx="7924800" cy="5334000"/>
          </a:xfrm>
        </p:spPr>
        <p:txBody>
          <a:bodyPr>
            <a:noAutofit/>
          </a:bodyPr>
          <a:lstStyle/>
          <a:p>
            <a:pPr rtl="1"/>
            <a:r>
              <a:rPr lang="en-US" sz="3200" dirty="0"/>
              <a:t>The systematic approach concerning generalization and the formulation of a theory is also research. As such the term ‘research’ refers to the systematic method consisting of enunciating the problem, formulating a hypothesis, collecting the facts or data, analyzing the facts and reaching certain conclusions either in the form of solutions(s) towards the concerned problem or in certain generalizations for some theoretical formulation.</a:t>
            </a:r>
            <a:endParaRPr lang="ar-IQ" sz="3200" dirty="0" smtClean="0"/>
          </a:p>
        </p:txBody>
      </p:sp>
    </p:spTree>
    <p:extLst>
      <p:ext uri="{BB962C8B-B14F-4D97-AF65-F5344CB8AC3E}">
        <p14:creationId xmlns:p14="http://schemas.microsoft.com/office/powerpoint/2010/main" val="31573862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371600" y="304801"/>
            <a:ext cx="7162800" cy="5509200"/>
          </a:xfrm>
          <a:prstGeom prst="rect">
            <a:avLst/>
          </a:prstGeom>
        </p:spPr>
        <p:txBody>
          <a:bodyPr wrap="square">
            <a:spAutoFit/>
          </a:bodyPr>
          <a:lstStyle/>
          <a:p>
            <a:pPr algn="l"/>
            <a:r>
              <a:rPr lang="en-US" sz="3200" b="1" dirty="0"/>
              <a:t>Objectives of Research:</a:t>
            </a:r>
            <a:r>
              <a:rPr lang="en-US" dirty="0"/>
              <a:t> </a:t>
            </a:r>
            <a:endParaRPr lang="en-US" sz="3200" dirty="0"/>
          </a:p>
          <a:p>
            <a:pPr algn="l"/>
            <a:r>
              <a:rPr lang="en-US" sz="3200" dirty="0"/>
              <a:t>The purpose of research is to discover answers to questions through the application of scientific procedures. The main aim of research is to find out the truth which is hidden and which has not been discovered as yet. Though each research study has its own specific purpose, we may think of research objectives as falling into a number of </a:t>
            </a:r>
            <a:r>
              <a:rPr lang="en-US" sz="3200" dirty="0" smtClean="0"/>
              <a:t>the following </a:t>
            </a:r>
            <a:r>
              <a:rPr lang="en-US" sz="3200" dirty="0"/>
              <a:t>broad groupings:</a:t>
            </a:r>
          </a:p>
        </p:txBody>
      </p:sp>
    </p:spTree>
    <p:extLst>
      <p:ext uri="{BB962C8B-B14F-4D97-AF65-F5344CB8AC3E}">
        <p14:creationId xmlns:p14="http://schemas.microsoft.com/office/powerpoint/2010/main" val="17351092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219200" y="58847"/>
            <a:ext cx="7543800" cy="369332"/>
          </a:xfrm>
          <a:prstGeom prst="rect">
            <a:avLst/>
          </a:prstGeom>
        </p:spPr>
        <p:txBody>
          <a:bodyPr wrap="square">
            <a:spAutoFit/>
          </a:bodyPr>
          <a:lstStyle/>
          <a:p>
            <a:pPr algn="l"/>
            <a:r>
              <a:rPr lang="en-US" dirty="0" smtClean="0"/>
              <a:t> </a:t>
            </a:r>
            <a:endParaRPr lang="en-US" dirty="0"/>
          </a:p>
        </p:txBody>
      </p:sp>
      <p:sp>
        <p:nvSpPr>
          <p:cNvPr id="2" name="Rectangle 1"/>
          <p:cNvSpPr/>
          <p:nvPr/>
        </p:nvSpPr>
        <p:spPr>
          <a:xfrm>
            <a:off x="1219200" y="428179"/>
            <a:ext cx="7543800" cy="3539430"/>
          </a:xfrm>
          <a:prstGeom prst="rect">
            <a:avLst/>
          </a:prstGeom>
        </p:spPr>
        <p:txBody>
          <a:bodyPr wrap="square">
            <a:spAutoFit/>
          </a:bodyPr>
          <a:lstStyle/>
          <a:p>
            <a:pPr algn="l"/>
            <a:r>
              <a:rPr lang="en-US" sz="3200" dirty="0"/>
              <a:t>1. To gain familiarity with a phenomenon or to achieve new insights into it (exploratory or </a:t>
            </a:r>
            <a:r>
              <a:rPr lang="en-US" sz="3200" dirty="0" err="1"/>
              <a:t>formulative</a:t>
            </a:r>
            <a:r>
              <a:rPr lang="en-US" sz="3200" dirty="0"/>
              <a:t> research studies);</a:t>
            </a:r>
          </a:p>
          <a:p>
            <a:pPr algn="l"/>
            <a:r>
              <a:rPr lang="en-US" sz="3200" dirty="0"/>
              <a:t>2. To portray accurately the characteristics of a particular individual, situation or a group (studies with this object in view are known as descriptive research studies);</a:t>
            </a:r>
            <a:r>
              <a:rPr lang="en-US" dirty="0"/>
              <a:t> </a:t>
            </a:r>
          </a:p>
        </p:txBody>
      </p:sp>
    </p:spTree>
    <p:extLst>
      <p:ext uri="{BB962C8B-B14F-4D97-AF65-F5344CB8AC3E}">
        <p14:creationId xmlns:p14="http://schemas.microsoft.com/office/powerpoint/2010/main" val="21251721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295400" y="304801"/>
            <a:ext cx="7162800" cy="584775"/>
          </a:xfrm>
          <a:prstGeom prst="rect">
            <a:avLst/>
          </a:prstGeom>
        </p:spPr>
        <p:txBody>
          <a:bodyPr wrap="square">
            <a:spAutoFit/>
          </a:bodyPr>
          <a:lstStyle/>
          <a:p>
            <a:pPr algn="l"/>
            <a:r>
              <a:rPr lang="en-US" sz="3200" dirty="0" smtClean="0"/>
              <a:t> </a:t>
            </a:r>
            <a:endParaRPr lang="en-US" dirty="0"/>
          </a:p>
        </p:txBody>
      </p:sp>
      <p:sp>
        <p:nvSpPr>
          <p:cNvPr id="2" name="Rectangle 1"/>
          <p:cNvSpPr/>
          <p:nvPr/>
        </p:nvSpPr>
        <p:spPr>
          <a:xfrm>
            <a:off x="1295400" y="457200"/>
            <a:ext cx="7391400" cy="4524315"/>
          </a:xfrm>
          <a:prstGeom prst="rect">
            <a:avLst/>
          </a:prstGeom>
        </p:spPr>
        <p:txBody>
          <a:bodyPr wrap="square">
            <a:spAutoFit/>
          </a:bodyPr>
          <a:lstStyle/>
          <a:p>
            <a:pPr algn="l"/>
            <a:r>
              <a:rPr lang="en-US" sz="3200" dirty="0"/>
              <a:t>3. To determine the frequency with which something occurs or with which it is associated with something else (studies with this object in view are known as diagnostic research studies);</a:t>
            </a:r>
          </a:p>
          <a:p>
            <a:pPr algn="l"/>
            <a:r>
              <a:rPr lang="en-US" sz="3200" dirty="0"/>
              <a:t> 4. To test a hypothesis of a causal relationship between variables (such studies are known as hypothesis-testing research studies).</a:t>
            </a:r>
          </a:p>
        </p:txBody>
      </p:sp>
    </p:spTree>
    <p:extLst>
      <p:ext uri="{BB962C8B-B14F-4D97-AF65-F5344CB8AC3E}">
        <p14:creationId xmlns:p14="http://schemas.microsoft.com/office/powerpoint/2010/main" val="6744742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43000" y="304800"/>
            <a:ext cx="7772400" cy="5632311"/>
          </a:xfrm>
          <a:prstGeom prst="rect">
            <a:avLst/>
          </a:prstGeom>
        </p:spPr>
        <p:txBody>
          <a:bodyPr wrap="square">
            <a:spAutoFit/>
          </a:bodyPr>
          <a:lstStyle/>
          <a:p>
            <a:pPr algn="l"/>
            <a:r>
              <a:rPr lang="en-US" sz="3600" b="1" dirty="0"/>
              <a:t>Types of Research</a:t>
            </a:r>
            <a:r>
              <a:rPr lang="en-US" sz="3600" dirty="0"/>
              <a:t> </a:t>
            </a:r>
          </a:p>
          <a:p>
            <a:pPr algn="l"/>
            <a:r>
              <a:rPr lang="en-US" sz="3600" dirty="0"/>
              <a:t>Types of research can be classified in many different ways. some major ways of classifying research include the following:</a:t>
            </a:r>
          </a:p>
          <a:p>
            <a:pPr algn="l"/>
            <a:r>
              <a:rPr lang="en-US" sz="3600" dirty="0"/>
              <a:t> 1. Descriptive versus Analytical Research </a:t>
            </a:r>
          </a:p>
          <a:p>
            <a:pPr algn="l"/>
            <a:r>
              <a:rPr lang="en-US" sz="3600" dirty="0"/>
              <a:t>2. Applied versus Fundamental Research </a:t>
            </a:r>
          </a:p>
          <a:p>
            <a:pPr algn="l"/>
            <a:r>
              <a:rPr lang="en-US" sz="3600" dirty="0"/>
              <a:t>3. Qualitative versus Quantitative Research</a:t>
            </a:r>
          </a:p>
          <a:p>
            <a:pPr algn="l"/>
            <a:r>
              <a:rPr lang="en-US" sz="3600" dirty="0"/>
              <a:t>4. Conceptual versus Empirical Research</a:t>
            </a:r>
          </a:p>
        </p:txBody>
      </p:sp>
    </p:spTree>
    <p:extLst>
      <p:ext uri="{BB962C8B-B14F-4D97-AF65-F5344CB8AC3E}">
        <p14:creationId xmlns:p14="http://schemas.microsoft.com/office/powerpoint/2010/main" val="17367112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95400" y="381000"/>
            <a:ext cx="7543800" cy="3416320"/>
          </a:xfrm>
          <a:prstGeom prst="rect">
            <a:avLst/>
          </a:prstGeom>
        </p:spPr>
        <p:txBody>
          <a:bodyPr wrap="square">
            <a:spAutoFit/>
          </a:bodyPr>
          <a:lstStyle/>
          <a:p>
            <a:pPr algn="l"/>
            <a:r>
              <a:rPr lang="en-US" sz="3600" dirty="0"/>
              <a:t>Descriptive research concentrates on finding facts to ascertain the nature of something as it exists. In contrast analytical research is concerned with determining validity of hypothesis based on analysis of facts collected</a:t>
            </a:r>
            <a:r>
              <a:rPr lang="en-US" dirty="0"/>
              <a:t>. </a:t>
            </a:r>
          </a:p>
        </p:txBody>
      </p:sp>
    </p:spTree>
    <p:extLst>
      <p:ext uri="{BB962C8B-B14F-4D97-AF65-F5344CB8AC3E}">
        <p14:creationId xmlns:p14="http://schemas.microsoft.com/office/powerpoint/2010/main" val="107255374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547</TotalTime>
  <Words>656</Words>
  <Application>Microsoft Office PowerPoint</Application>
  <PresentationFormat>On-screen Show (4:3)</PresentationFormat>
  <Paragraphs>23</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Solstice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Salah Aldeen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hf</dc:creator>
  <cp:lastModifiedBy>HP</cp:lastModifiedBy>
  <cp:revision>61</cp:revision>
  <dcterms:created xsi:type="dcterms:W3CDTF">2019-11-14T04:51:26Z</dcterms:created>
  <dcterms:modified xsi:type="dcterms:W3CDTF">2022-03-27T06:44:58Z</dcterms:modified>
</cp:coreProperties>
</file>