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9" r:id="rId2"/>
    <p:sldId id="260" r:id="rId3"/>
    <p:sldId id="261" r:id="rId4"/>
    <p:sldId id="262" r:id="rId5"/>
    <p:sldId id="263" r:id="rId6"/>
    <p:sldId id="264" r:id="rId7"/>
    <p:sldId id="265" r:id="rId8"/>
    <p:sldId id="266" r:id="rId9"/>
    <p:sldId id="267"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2" d="100"/>
          <a:sy n="52" d="100"/>
        </p:scale>
        <p:origin x="-1224" y="-6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20" name="Footer Placeholder 19"/>
          <p:cNvSpPr>
            <a:spLocks noGrp="1"/>
          </p:cNvSpPr>
          <p:nvPr>
            <p:ph type="ftr" sz="quarter" idx="11"/>
          </p:nvPr>
        </p:nvSpPr>
        <p:spPr/>
        <p:txBody>
          <a:bodyPr/>
          <a:lstStyle>
            <a:extLst/>
          </a:lstStyle>
          <a:p>
            <a:endParaRPr lang="ar-SA"/>
          </a:p>
        </p:txBody>
      </p:sp>
      <p:sp>
        <p:nvSpPr>
          <p:cNvPr id="10" name="Slide Number Placeholder 9"/>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02/09/1443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6C66063-A321-45F4-BEF2-5EC25D88D5B2}" type="datetimeFigureOut">
              <a:rPr lang="ar-SA" smtClean="0"/>
              <a:t>02/09/1443</a:t>
            </a:fld>
            <a:endParaRPr lang="ar-SA"/>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CD3268C-F746-4D6E-B7AD-A45C6F9C0B79}" type="slidenum">
              <a:rPr lang="ar-SA" smtClean="0"/>
              <a:t>‹#›</a:t>
            </a:fld>
            <a:endParaRPr lang="ar-SA"/>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flipV="1">
            <a:off x="685800" y="-1066800"/>
            <a:ext cx="7924800" cy="152400"/>
          </a:xfrm>
        </p:spPr>
        <p:txBody>
          <a:bodyPr>
            <a:normAutofit fontScale="90000"/>
          </a:bodyPr>
          <a:lstStyle/>
          <a:p>
            <a:endParaRPr lang="en-US" dirty="0"/>
          </a:p>
        </p:txBody>
      </p:sp>
      <p:sp>
        <p:nvSpPr>
          <p:cNvPr id="3" name="Subtitle 2"/>
          <p:cNvSpPr>
            <a:spLocks noGrp="1"/>
          </p:cNvSpPr>
          <p:nvPr>
            <p:ph type="subTitle" idx="1"/>
          </p:nvPr>
        </p:nvSpPr>
        <p:spPr>
          <a:xfrm>
            <a:off x="1219200" y="304800"/>
            <a:ext cx="7467600" cy="5791200"/>
          </a:xfrm>
        </p:spPr>
        <p:txBody>
          <a:bodyPr>
            <a:noAutofit/>
          </a:bodyPr>
          <a:lstStyle/>
          <a:p>
            <a:pPr algn="ctr" rtl="1"/>
            <a:r>
              <a:rPr lang="en-US" sz="3600" b="1" dirty="0"/>
              <a:t>Research </a:t>
            </a:r>
            <a:r>
              <a:rPr lang="en-US" sz="3600" b="1" dirty="0" smtClean="0"/>
              <a:t>Process</a:t>
            </a:r>
          </a:p>
          <a:p>
            <a:pPr rtl="1"/>
            <a:r>
              <a:rPr lang="en-US" sz="3600" dirty="0"/>
              <a:t>Before embarking on the details of research methodology and techniques, it seems appropriate to present a brief overview of the research process. Research process consists of </a:t>
            </a:r>
            <a:r>
              <a:rPr lang="en-US" sz="3600" dirty="0" smtClean="0"/>
              <a:t>a series </a:t>
            </a:r>
            <a:r>
              <a:rPr lang="en-US" sz="3600" dirty="0"/>
              <a:t>of actions or steps necessary to effectively carry out research and the desired sequencing of these steps. </a:t>
            </a:r>
          </a:p>
          <a:p>
            <a:pPr algn="ctr" rtl="1"/>
            <a:endParaRPr lang="en-US" sz="3600" dirty="0"/>
          </a:p>
        </p:txBody>
      </p:sp>
    </p:spTree>
    <p:extLst>
      <p:ext uri="{BB962C8B-B14F-4D97-AF65-F5344CB8AC3E}">
        <p14:creationId xmlns:p14="http://schemas.microsoft.com/office/powerpoint/2010/main" val="4281991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9120"/>
            <a:ext cx="8305800" cy="45719"/>
          </a:xfrm>
        </p:spPr>
        <p:txBody>
          <a:bodyPr>
            <a:normAutofit fontScale="90000"/>
          </a:bodyPr>
          <a:lstStyle/>
          <a:p>
            <a:endParaRPr lang="en-US" dirty="0"/>
          </a:p>
        </p:txBody>
      </p:sp>
      <p:sp>
        <p:nvSpPr>
          <p:cNvPr id="3" name="Subtitle 2"/>
          <p:cNvSpPr>
            <a:spLocks noGrp="1"/>
          </p:cNvSpPr>
          <p:nvPr>
            <p:ph type="subTitle" idx="1"/>
          </p:nvPr>
        </p:nvSpPr>
        <p:spPr>
          <a:xfrm>
            <a:off x="1066800" y="533400"/>
            <a:ext cx="7848600" cy="5791200"/>
          </a:xfrm>
        </p:spPr>
        <p:txBody>
          <a:bodyPr>
            <a:normAutofit/>
          </a:bodyPr>
          <a:lstStyle/>
          <a:p>
            <a:pPr rtl="1"/>
            <a:r>
              <a:rPr lang="en-US" sz="3600" dirty="0"/>
              <a:t>At times, the first step determines the nature of the last step to be undertaken. If subsequent procedures have not been taken into account in the early stages, serious difficulties may arise which may even prevent the completion of the study. However, the following order concerning various steps provides a useful procedural guideline regarding the </a:t>
            </a:r>
            <a:r>
              <a:rPr lang="en-US" sz="3600" dirty="0" smtClean="0"/>
              <a:t>research </a:t>
            </a:r>
            <a:r>
              <a:rPr lang="en-US" sz="3600" dirty="0"/>
              <a:t>process:</a:t>
            </a:r>
          </a:p>
          <a:p>
            <a:pPr rtl="1"/>
            <a:endParaRPr lang="ar-IQ" sz="3600" dirty="0" smtClean="0"/>
          </a:p>
        </p:txBody>
      </p:sp>
    </p:spTree>
    <p:extLst>
      <p:ext uri="{BB962C8B-B14F-4D97-AF65-F5344CB8AC3E}">
        <p14:creationId xmlns:p14="http://schemas.microsoft.com/office/powerpoint/2010/main" val="1448632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696200" cy="304800"/>
          </a:xfrm>
        </p:spPr>
        <p:txBody>
          <a:bodyPr>
            <a:normAutofit fontScale="90000"/>
          </a:bodyPr>
          <a:lstStyle/>
          <a:p>
            <a:endParaRPr lang="en-US" dirty="0"/>
          </a:p>
        </p:txBody>
      </p:sp>
      <p:sp>
        <p:nvSpPr>
          <p:cNvPr id="3" name="Subtitle 2"/>
          <p:cNvSpPr>
            <a:spLocks noGrp="1"/>
          </p:cNvSpPr>
          <p:nvPr>
            <p:ph type="subTitle" idx="1"/>
          </p:nvPr>
        </p:nvSpPr>
        <p:spPr>
          <a:xfrm>
            <a:off x="1066800" y="228600"/>
            <a:ext cx="7848600" cy="6324600"/>
          </a:xfrm>
        </p:spPr>
        <p:txBody>
          <a:bodyPr>
            <a:normAutofit fontScale="92500" lnSpcReduction="10000"/>
          </a:bodyPr>
          <a:lstStyle/>
          <a:p>
            <a:r>
              <a:rPr lang="en-US" sz="3200" dirty="0" smtClean="0"/>
              <a:t>1. Formulating </a:t>
            </a:r>
            <a:r>
              <a:rPr lang="en-US" sz="3200" dirty="0"/>
              <a:t>the research problem; </a:t>
            </a:r>
          </a:p>
          <a:p>
            <a:r>
              <a:rPr lang="en-US" sz="3200" dirty="0"/>
              <a:t>2. Extensive literature survey; </a:t>
            </a:r>
          </a:p>
          <a:p>
            <a:r>
              <a:rPr lang="en-US" sz="3200" dirty="0"/>
              <a:t>3. Developing the hypothesis; </a:t>
            </a:r>
          </a:p>
          <a:p>
            <a:r>
              <a:rPr lang="en-US" sz="3200" dirty="0"/>
              <a:t>4. Preparing the research design; </a:t>
            </a:r>
          </a:p>
          <a:p>
            <a:r>
              <a:rPr lang="en-US" sz="3200" dirty="0"/>
              <a:t>5. Determining sample design; </a:t>
            </a:r>
          </a:p>
          <a:p>
            <a:r>
              <a:rPr lang="en-US" sz="3200" dirty="0"/>
              <a:t>6. Collecting the data; </a:t>
            </a:r>
            <a:endParaRPr lang="en-US" sz="3200" dirty="0" smtClean="0"/>
          </a:p>
          <a:p>
            <a:r>
              <a:rPr lang="en-US" sz="3200" dirty="0"/>
              <a:t>7. Execution of the project; </a:t>
            </a:r>
          </a:p>
          <a:p>
            <a:r>
              <a:rPr lang="en-US" sz="3200" dirty="0"/>
              <a:t>8. Analysis of data; </a:t>
            </a:r>
            <a:endParaRPr lang="en-US" sz="3200" dirty="0" smtClean="0"/>
          </a:p>
          <a:p>
            <a:r>
              <a:rPr lang="en-US" sz="3200" dirty="0"/>
              <a:t>9. Hypothesis testing; </a:t>
            </a:r>
          </a:p>
          <a:p>
            <a:r>
              <a:rPr lang="en-US" sz="3200" dirty="0"/>
              <a:t>10. Generalizations and interpretation, and </a:t>
            </a:r>
          </a:p>
          <a:p>
            <a:r>
              <a:rPr lang="en-US" sz="3200" dirty="0"/>
              <a:t>11. Preparation of the report or presentation of the results, i.e., formal write-up of conclusions reached.</a:t>
            </a:r>
          </a:p>
          <a:p>
            <a:endParaRPr lang="en-US" sz="3200" dirty="0"/>
          </a:p>
          <a:p>
            <a:endParaRPr lang="en-US" sz="3200" dirty="0"/>
          </a:p>
          <a:p>
            <a:pPr rtl="1"/>
            <a:endParaRPr lang="en-US" sz="3200" dirty="0"/>
          </a:p>
        </p:txBody>
      </p:sp>
    </p:spTree>
    <p:extLst>
      <p:ext uri="{BB962C8B-B14F-4D97-AF65-F5344CB8AC3E}">
        <p14:creationId xmlns:p14="http://schemas.microsoft.com/office/powerpoint/2010/main" val="3081772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8001000" cy="152400"/>
          </a:xfrm>
        </p:spPr>
        <p:txBody>
          <a:bodyPr>
            <a:normAutofit fontScale="90000"/>
          </a:bodyPr>
          <a:lstStyle/>
          <a:p>
            <a:endParaRPr lang="en-US" dirty="0"/>
          </a:p>
        </p:txBody>
      </p:sp>
      <p:sp>
        <p:nvSpPr>
          <p:cNvPr id="3" name="Subtitle 2"/>
          <p:cNvSpPr>
            <a:spLocks noGrp="1"/>
          </p:cNvSpPr>
          <p:nvPr>
            <p:ph type="subTitle" idx="1"/>
          </p:nvPr>
        </p:nvSpPr>
        <p:spPr>
          <a:xfrm>
            <a:off x="1066800" y="381000"/>
            <a:ext cx="7924800" cy="5334000"/>
          </a:xfrm>
        </p:spPr>
        <p:txBody>
          <a:bodyPr>
            <a:noAutofit/>
          </a:bodyPr>
          <a:lstStyle/>
          <a:p>
            <a:r>
              <a:rPr lang="en-US" sz="2800" dirty="0"/>
              <a:t>A brief description of the above stated steps will be helpful. </a:t>
            </a:r>
          </a:p>
          <a:p>
            <a:r>
              <a:rPr lang="en-US" sz="2800" dirty="0"/>
              <a:t>1. Formulating the research problem: There are two types of research problems, namely those which relate to states of nature and those which relate to relationships between variables. At the very outset the researcher must single out the problem he wants to study, i.e., he must decide the general area of interest or aspect of a subject-matter that he would like to inquire into. Initially the problem may be stated in a broad general way and then the ambiguities, if any, relating to the problem be </a:t>
            </a:r>
            <a:r>
              <a:rPr lang="en-US" sz="3200" dirty="0"/>
              <a:t>resolved. </a:t>
            </a:r>
          </a:p>
          <a:p>
            <a:pPr rtl="1"/>
            <a:endParaRPr lang="ar-IQ" sz="3200" dirty="0" smtClean="0"/>
          </a:p>
        </p:txBody>
      </p:sp>
    </p:spTree>
    <p:extLst>
      <p:ext uri="{BB962C8B-B14F-4D97-AF65-F5344CB8AC3E}">
        <p14:creationId xmlns:p14="http://schemas.microsoft.com/office/powerpoint/2010/main" val="315738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381001"/>
            <a:ext cx="7086600" cy="5509200"/>
          </a:xfrm>
          <a:prstGeom prst="rect">
            <a:avLst/>
          </a:prstGeom>
        </p:spPr>
        <p:txBody>
          <a:bodyPr wrap="square">
            <a:spAutoFit/>
          </a:bodyPr>
          <a:lstStyle/>
          <a:p>
            <a:pPr algn="l"/>
            <a:r>
              <a:rPr lang="en-US" sz="3200" dirty="0"/>
              <a:t>2. Extensive literature survey: Once the problem is formulated, a brief summary of it should be written down. It is compulsory for a research worker writing a thesis for a Ph.D. degree to write synopsis of the topic and submit it to the necessary Committee or the Research Board for approval. At this juncture the researcher should undertake extensive literature survey connected with the problem. </a:t>
            </a:r>
          </a:p>
        </p:txBody>
      </p:sp>
    </p:spTree>
    <p:extLst>
      <p:ext uri="{BB962C8B-B14F-4D97-AF65-F5344CB8AC3E}">
        <p14:creationId xmlns:p14="http://schemas.microsoft.com/office/powerpoint/2010/main" val="1735109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58847"/>
            <a:ext cx="7543800" cy="369332"/>
          </a:xfrm>
          <a:prstGeom prst="rect">
            <a:avLst/>
          </a:prstGeom>
        </p:spPr>
        <p:txBody>
          <a:bodyPr wrap="square">
            <a:spAutoFit/>
          </a:bodyPr>
          <a:lstStyle/>
          <a:p>
            <a:pPr algn="l"/>
            <a:r>
              <a:rPr lang="en-US" dirty="0" smtClean="0"/>
              <a:t> </a:t>
            </a:r>
            <a:endParaRPr lang="en-US" dirty="0"/>
          </a:p>
        </p:txBody>
      </p:sp>
      <p:sp>
        <p:nvSpPr>
          <p:cNvPr id="2" name="Rectangle 1"/>
          <p:cNvSpPr/>
          <p:nvPr/>
        </p:nvSpPr>
        <p:spPr>
          <a:xfrm>
            <a:off x="1219200" y="428179"/>
            <a:ext cx="7543800" cy="369332"/>
          </a:xfrm>
          <a:prstGeom prst="rect">
            <a:avLst/>
          </a:prstGeom>
        </p:spPr>
        <p:txBody>
          <a:bodyPr wrap="square">
            <a:spAutoFit/>
          </a:bodyPr>
          <a:lstStyle/>
          <a:p>
            <a:pPr algn="l"/>
            <a:r>
              <a:rPr lang="en-US" dirty="0" smtClean="0"/>
              <a:t> </a:t>
            </a:r>
            <a:endParaRPr lang="en-US" dirty="0"/>
          </a:p>
        </p:txBody>
      </p:sp>
      <p:sp>
        <p:nvSpPr>
          <p:cNvPr id="4" name="Rectangle 3"/>
          <p:cNvSpPr/>
          <p:nvPr/>
        </p:nvSpPr>
        <p:spPr>
          <a:xfrm>
            <a:off x="1447800" y="243513"/>
            <a:ext cx="7010400" cy="6494085"/>
          </a:xfrm>
          <a:prstGeom prst="rect">
            <a:avLst/>
          </a:prstGeom>
        </p:spPr>
        <p:txBody>
          <a:bodyPr wrap="square">
            <a:spAutoFit/>
          </a:bodyPr>
          <a:lstStyle/>
          <a:p>
            <a:pPr algn="l"/>
            <a:r>
              <a:rPr lang="en-US" sz="3200" dirty="0"/>
              <a:t>For this purpose, the abstracting and indexing journals and published or unpublished bibliographies are the first place to go to. Academic journals, conference proceedings, government reports, books etc., must be tapped depending on the nature of the problem. In this process, it should be remembered that one source will lead to another. The earlier studies, if any, which are similar to the study in and should be carefully studied. A good library will be a great help to the researcher at this stage.</a:t>
            </a:r>
          </a:p>
        </p:txBody>
      </p:sp>
    </p:spTree>
    <p:extLst>
      <p:ext uri="{BB962C8B-B14F-4D97-AF65-F5344CB8AC3E}">
        <p14:creationId xmlns:p14="http://schemas.microsoft.com/office/powerpoint/2010/main" val="2125172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304801"/>
            <a:ext cx="7162800" cy="584775"/>
          </a:xfrm>
          <a:prstGeom prst="rect">
            <a:avLst/>
          </a:prstGeom>
        </p:spPr>
        <p:txBody>
          <a:bodyPr wrap="square">
            <a:spAutoFit/>
          </a:bodyPr>
          <a:lstStyle/>
          <a:p>
            <a:pPr algn="l"/>
            <a:r>
              <a:rPr lang="en-US" sz="3200" dirty="0" smtClean="0"/>
              <a:t> </a:t>
            </a:r>
            <a:endParaRPr lang="en-US" dirty="0"/>
          </a:p>
        </p:txBody>
      </p:sp>
      <p:sp>
        <p:nvSpPr>
          <p:cNvPr id="3" name="Rectangle 2"/>
          <p:cNvSpPr/>
          <p:nvPr/>
        </p:nvSpPr>
        <p:spPr>
          <a:xfrm>
            <a:off x="1295400" y="228601"/>
            <a:ext cx="7543800" cy="5693866"/>
          </a:xfrm>
          <a:prstGeom prst="rect">
            <a:avLst/>
          </a:prstGeom>
        </p:spPr>
        <p:txBody>
          <a:bodyPr wrap="square">
            <a:spAutoFit/>
          </a:bodyPr>
          <a:lstStyle/>
          <a:p>
            <a:pPr algn="l"/>
            <a:r>
              <a:rPr lang="en-US" sz="2800" dirty="0"/>
              <a:t>3. Development of working hypotheses: After extensive literature survey, </a:t>
            </a:r>
            <a:r>
              <a:rPr lang="en-US" sz="2800" dirty="0" smtClean="0"/>
              <a:t>a researcher </a:t>
            </a:r>
            <a:r>
              <a:rPr lang="en-US" sz="2800" dirty="0"/>
              <a:t>should state in clear terms the working hypothesis or hypotheses. Working hypothesis is </a:t>
            </a:r>
            <a:r>
              <a:rPr lang="en-US" sz="2800" dirty="0" smtClean="0"/>
              <a:t>a tentative </a:t>
            </a:r>
            <a:r>
              <a:rPr lang="en-US" sz="2800" dirty="0"/>
              <a:t>assumption made in order to draw out and test its logical or empirical consequences. Hypothesis should be very specific and limited to the piece of research in hand because it has to be tested. The role of the hypothesis is to guide the researcher by delimiting the area of research and to keep him on the right track. It sharpens his thinking and focuses attention on the more important facets of the problem. </a:t>
            </a:r>
          </a:p>
        </p:txBody>
      </p:sp>
    </p:spTree>
    <p:extLst>
      <p:ext uri="{BB962C8B-B14F-4D97-AF65-F5344CB8AC3E}">
        <p14:creationId xmlns:p14="http://schemas.microsoft.com/office/powerpoint/2010/main" val="674474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152401"/>
            <a:ext cx="7620000" cy="6001643"/>
          </a:xfrm>
          <a:prstGeom prst="rect">
            <a:avLst/>
          </a:prstGeom>
        </p:spPr>
        <p:txBody>
          <a:bodyPr wrap="square">
            <a:spAutoFit/>
          </a:bodyPr>
          <a:lstStyle/>
          <a:p>
            <a:pPr algn="l"/>
            <a:r>
              <a:rPr lang="en-US" sz="3200" dirty="0"/>
              <a:t>It also indicates the type of data required and the type of methods of data analysis to be used. How does one go about developing working hypotheses? The answer is by using the following approach: a. Discussions with colleagues and experts about the problem, its origin and the objectives in seeking a solution; b. Examination of data and records, if available, concerning the problem for possible trends, peculiarities and other clues; c. Review of similar studies in the area or of the studies on similar </a:t>
            </a:r>
            <a:r>
              <a:rPr lang="en-US" sz="3200" dirty="0" smtClean="0"/>
              <a:t>problems; </a:t>
            </a:r>
            <a:endParaRPr lang="en-US" sz="3200" dirty="0"/>
          </a:p>
        </p:txBody>
      </p:sp>
    </p:spTree>
    <p:extLst>
      <p:ext uri="{BB962C8B-B14F-4D97-AF65-F5344CB8AC3E}">
        <p14:creationId xmlns:p14="http://schemas.microsoft.com/office/powerpoint/2010/main" val="1736711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381000"/>
            <a:ext cx="7543800" cy="369332"/>
          </a:xfrm>
          <a:prstGeom prst="rect">
            <a:avLst/>
          </a:prstGeom>
        </p:spPr>
        <p:txBody>
          <a:bodyPr wrap="square">
            <a:spAutoFit/>
          </a:bodyPr>
          <a:lstStyle/>
          <a:p>
            <a:pPr algn="l"/>
            <a:r>
              <a:rPr lang="en-US" dirty="0" smtClean="0"/>
              <a:t> </a:t>
            </a:r>
            <a:endParaRPr lang="en-US" dirty="0"/>
          </a:p>
        </p:txBody>
      </p:sp>
      <p:sp>
        <p:nvSpPr>
          <p:cNvPr id="3" name="Rectangle 2"/>
          <p:cNvSpPr/>
          <p:nvPr/>
        </p:nvSpPr>
        <p:spPr>
          <a:xfrm>
            <a:off x="1295400" y="228600"/>
            <a:ext cx="7467600" cy="3046988"/>
          </a:xfrm>
          <a:prstGeom prst="rect">
            <a:avLst/>
          </a:prstGeom>
        </p:spPr>
        <p:txBody>
          <a:bodyPr wrap="square">
            <a:spAutoFit/>
          </a:bodyPr>
          <a:lstStyle/>
          <a:p>
            <a:pPr algn="l"/>
            <a:r>
              <a:rPr lang="en-US" sz="3200" dirty="0"/>
              <a:t>and d. Exploratory personal investigation which involves original field interviews on a limited scale with interested parties and individuals with a view to secure greater insight into the practical aspects of the problem. </a:t>
            </a:r>
          </a:p>
        </p:txBody>
      </p:sp>
    </p:spTree>
    <p:extLst>
      <p:ext uri="{BB962C8B-B14F-4D97-AF65-F5344CB8AC3E}">
        <p14:creationId xmlns:p14="http://schemas.microsoft.com/office/powerpoint/2010/main" val="10725537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626</TotalTime>
  <Words>718</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Salah Aldeen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hf</dc:creator>
  <cp:lastModifiedBy>HP</cp:lastModifiedBy>
  <cp:revision>65</cp:revision>
  <dcterms:created xsi:type="dcterms:W3CDTF">2019-11-14T04:51:26Z</dcterms:created>
  <dcterms:modified xsi:type="dcterms:W3CDTF">2022-04-03T06:37:49Z</dcterms:modified>
</cp:coreProperties>
</file>