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9" r:id="rId2"/>
    <p:sldId id="260" r:id="rId3"/>
    <p:sldId id="261" r:id="rId4"/>
    <p:sldId id="262" r:id="rId5"/>
    <p:sldId id="263" r:id="rId6"/>
    <p:sldId id="264" r:id="rId7"/>
    <p:sldId id="265"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52" d="100"/>
          <a:sy n="52" d="100"/>
        </p:scale>
        <p:origin x="-1224" y="-6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20" name="Footer Placeholder 19"/>
          <p:cNvSpPr>
            <a:spLocks noGrp="1"/>
          </p:cNvSpPr>
          <p:nvPr>
            <p:ph type="ftr" sz="quarter" idx="11"/>
          </p:nvPr>
        </p:nvSpPr>
        <p:spPr/>
        <p:txBody>
          <a:bodyPr/>
          <a:lstStyle>
            <a:extLst/>
          </a:lstStyle>
          <a:p>
            <a:endParaRPr lang="ar-SA"/>
          </a:p>
        </p:txBody>
      </p:sp>
      <p:sp>
        <p:nvSpPr>
          <p:cNvPr id="10" name="Slide Number Placeholder 9"/>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5" name="Footer Placeholder 4"/>
          <p:cNvSpPr>
            <a:spLocks noGrp="1"/>
          </p:cNvSpPr>
          <p:nvPr>
            <p:ph type="ftr" sz="quarter" idx="11"/>
          </p:nvPr>
        </p:nvSpPr>
        <p:spPr/>
        <p:txBody>
          <a:bodyPr/>
          <a:lstStyle>
            <a:extLst/>
          </a:lstStyle>
          <a:p>
            <a:endParaRPr lang="ar-SA"/>
          </a:p>
        </p:txBody>
      </p:sp>
      <p:sp>
        <p:nvSpPr>
          <p:cNvPr id="6" name="Slide Number Placeholder 5"/>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8" name="Footer Placeholder 7"/>
          <p:cNvSpPr>
            <a:spLocks noGrp="1"/>
          </p:cNvSpPr>
          <p:nvPr>
            <p:ph type="ftr" sz="quarter" idx="11"/>
          </p:nvPr>
        </p:nvSpPr>
        <p:spPr/>
        <p:txBody>
          <a:bodyPr/>
          <a:lstStyle>
            <a:extLst/>
          </a:lstStyle>
          <a:p>
            <a:endParaRPr lang="ar-SA"/>
          </a:p>
        </p:txBody>
      </p:sp>
      <p:sp>
        <p:nvSpPr>
          <p:cNvPr id="9" name="Slide Number Placeholder 8"/>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4" name="Footer Placeholder 3"/>
          <p:cNvSpPr>
            <a:spLocks noGrp="1"/>
          </p:cNvSpPr>
          <p:nvPr>
            <p:ph type="ftr" sz="quarter" idx="11"/>
          </p:nvPr>
        </p:nvSpPr>
        <p:spPr/>
        <p:txBody>
          <a:bodyPr/>
          <a:lstStyle>
            <a:extLst/>
          </a:lstStyle>
          <a:p>
            <a:endParaRPr lang="ar-SA"/>
          </a:p>
        </p:txBody>
      </p:sp>
      <p:sp>
        <p:nvSpPr>
          <p:cNvPr id="5" name="Slide Number Placeholder 4"/>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3" name="Footer Placeholder 2"/>
          <p:cNvSpPr>
            <a:spLocks noGrp="1"/>
          </p:cNvSpPr>
          <p:nvPr>
            <p:ph type="ftr" sz="quarter" idx="11"/>
          </p:nvPr>
        </p:nvSpPr>
        <p:spPr/>
        <p:txBody>
          <a:bodyPr/>
          <a:lstStyle>
            <a:extLst/>
          </a:lstStyle>
          <a:p>
            <a:endParaRPr lang="ar-SA"/>
          </a:p>
        </p:txBody>
      </p:sp>
      <p:sp>
        <p:nvSpPr>
          <p:cNvPr id="4" name="Slide Number Placeholder 3"/>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6C66063-A321-45F4-BEF2-5EC25D88D5B2}" type="datetimeFigureOut">
              <a:rPr lang="ar-SA" smtClean="0"/>
              <a:t>09/09/1443</a:t>
            </a:fld>
            <a:endParaRPr lang="ar-SA"/>
          </a:p>
        </p:txBody>
      </p:sp>
      <p:sp>
        <p:nvSpPr>
          <p:cNvPr id="6" name="Footer Placeholder 5"/>
          <p:cNvSpPr>
            <a:spLocks noGrp="1"/>
          </p:cNvSpPr>
          <p:nvPr>
            <p:ph type="ftr" sz="quarter" idx="11"/>
          </p:nvPr>
        </p:nvSpPr>
        <p:spPr/>
        <p:txBody>
          <a:bodyPr/>
          <a:lstStyle>
            <a:extLst/>
          </a:lstStyle>
          <a:p>
            <a:endParaRPr lang="ar-SA"/>
          </a:p>
        </p:txBody>
      </p:sp>
      <p:sp>
        <p:nvSpPr>
          <p:cNvPr id="7" name="Slide Number Placeholder 6"/>
          <p:cNvSpPr>
            <a:spLocks noGrp="1"/>
          </p:cNvSpPr>
          <p:nvPr>
            <p:ph type="sldNum" sz="quarter" idx="12"/>
          </p:nvPr>
        </p:nvSpPr>
        <p:spPr/>
        <p:txBody>
          <a:bodyPr/>
          <a:lstStyle>
            <a:extLst/>
          </a:lstStyle>
          <a:p>
            <a:fld id="{BCD3268C-F746-4D6E-B7AD-A45C6F9C0B79}" type="slidenum">
              <a:rPr lang="ar-SA" smtClean="0"/>
              <a:t>‹#›</a:t>
            </a:fld>
            <a:endParaRPr lang="ar-SA"/>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6C66063-A321-45F4-BEF2-5EC25D88D5B2}" type="datetimeFigureOut">
              <a:rPr lang="ar-SA" smtClean="0"/>
              <a:t>09/09/1443</a:t>
            </a:fld>
            <a:endParaRPr lang="ar-SA"/>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CD3268C-F746-4D6E-B7AD-A45C6F9C0B79}" type="slidenum">
              <a:rPr lang="ar-SA" smtClean="0"/>
              <a:t>‹#›</a:t>
            </a:fld>
            <a:endParaRPr lang="ar-SA"/>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flipV="1">
            <a:off x="685800" y="-1066800"/>
            <a:ext cx="7924800" cy="152400"/>
          </a:xfrm>
        </p:spPr>
        <p:txBody>
          <a:bodyPr>
            <a:normAutofit fontScale="90000"/>
          </a:bodyPr>
          <a:lstStyle/>
          <a:p>
            <a:endParaRPr lang="en-US" dirty="0"/>
          </a:p>
        </p:txBody>
      </p:sp>
      <p:sp>
        <p:nvSpPr>
          <p:cNvPr id="3" name="Subtitle 2"/>
          <p:cNvSpPr>
            <a:spLocks noGrp="1"/>
          </p:cNvSpPr>
          <p:nvPr>
            <p:ph type="subTitle" idx="1"/>
          </p:nvPr>
        </p:nvSpPr>
        <p:spPr>
          <a:xfrm>
            <a:off x="1219200" y="304800"/>
            <a:ext cx="7467600" cy="5791200"/>
          </a:xfrm>
        </p:spPr>
        <p:txBody>
          <a:bodyPr>
            <a:noAutofit/>
          </a:bodyPr>
          <a:lstStyle/>
          <a:p>
            <a:pPr rtl="1"/>
            <a:r>
              <a:rPr lang="en-US" sz="3600" dirty="0"/>
              <a:t>4. Preparing the research design</a:t>
            </a:r>
            <a:r>
              <a:rPr lang="en-US" sz="3600" dirty="0" smtClean="0"/>
              <a:t>:</a:t>
            </a:r>
          </a:p>
          <a:p>
            <a:pPr rtl="1"/>
            <a:r>
              <a:rPr lang="en-US" sz="3600" dirty="0" smtClean="0"/>
              <a:t> </a:t>
            </a:r>
            <a:r>
              <a:rPr lang="en-US" sz="3600" dirty="0"/>
              <a:t>The research problem having been formulated in clear cut terms, the researcher will be required to prepare a research design, i.e., he will have to state the conceptual structure within which research would be conducted. Research design depends mainly on the research purpose</a:t>
            </a:r>
            <a:r>
              <a:rPr lang="en-US" sz="3600" dirty="0" smtClean="0"/>
              <a:t>.</a:t>
            </a:r>
            <a:endParaRPr lang="en-US" sz="3600" dirty="0"/>
          </a:p>
        </p:txBody>
      </p:sp>
    </p:spTree>
    <p:extLst>
      <p:ext uri="{BB962C8B-B14F-4D97-AF65-F5344CB8AC3E}">
        <p14:creationId xmlns:p14="http://schemas.microsoft.com/office/powerpoint/2010/main" val="4281991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9120"/>
            <a:ext cx="8305800" cy="45719"/>
          </a:xfrm>
        </p:spPr>
        <p:txBody>
          <a:bodyPr>
            <a:normAutofit fontScale="90000"/>
          </a:bodyPr>
          <a:lstStyle/>
          <a:p>
            <a:endParaRPr lang="en-US" dirty="0"/>
          </a:p>
        </p:txBody>
      </p:sp>
      <p:sp>
        <p:nvSpPr>
          <p:cNvPr id="3" name="Subtitle 2"/>
          <p:cNvSpPr>
            <a:spLocks noGrp="1"/>
          </p:cNvSpPr>
          <p:nvPr>
            <p:ph type="subTitle" idx="1"/>
          </p:nvPr>
        </p:nvSpPr>
        <p:spPr>
          <a:xfrm>
            <a:off x="1066800" y="533400"/>
            <a:ext cx="7848600" cy="5791200"/>
          </a:xfrm>
        </p:spPr>
        <p:txBody>
          <a:bodyPr>
            <a:normAutofit/>
          </a:bodyPr>
          <a:lstStyle/>
          <a:p>
            <a:r>
              <a:rPr lang="en-US" sz="3600" dirty="0"/>
              <a:t>Research purposes may be grouped into four categories,</a:t>
            </a:r>
          </a:p>
          <a:p>
            <a:r>
              <a:rPr lang="en-US" sz="3600" dirty="0"/>
              <a:t>i. Exploration, ii. Description, iii. Diagnosis, and  iv. Experimentation. </a:t>
            </a:r>
          </a:p>
          <a:p>
            <a:r>
              <a:rPr lang="en-US" sz="3600" dirty="0"/>
              <a:t>5. Determining sample design: All the items under consideration in any field of inquiry constitute ‘universe’ or ‘population’. </a:t>
            </a:r>
          </a:p>
          <a:p>
            <a:pPr rtl="1"/>
            <a:endParaRPr lang="ar-IQ" sz="3600" dirty="0" smtClean="0"/>
          </a:p>
        </p:txBody>
      </p:sp>
    </p:spTree>
    <p:extLst>
      <p:ext uri="{BB962C8B-B14F-4D97-AF65-F5344CB8AC3E}">
        <p14:creationId xmlns:p14="http://schemas.microsoft.com/office/powerpoint/2010/main" val="1448632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696200" cy="304800"/>
          </a:xfrm>
        </p:spPr>
        <p:txBody>
          <a:bodyPr>
            <a:normAutofit fontScale="90000"/>
          </a:bodyPr>
          <a:lstStyle/>
          <a:p>
            <a:endParaRPr lang="en-US" dirty="0"/>
          </a:p>
        </p:txBody>
      </p:sp>
      <p:sp>
        <p:nvSpPr>
          <p:cNvPr id="3" name="Subtitle 2"/>
          <p:cNvSpPr>
            <a:spLocks noGrp="1"/>
          </p:cNvSpPr>
          <p:nvPr>
            <p:ph type="subTitle" idx="1"/>
          </p:nvPr>
        </p:nvSpPr>
        <p:spPr>
          <a:xfrm>
            <a:off x="1066800" y="228600"/>
            <a:ext cx="7848600" cy="6324600"/>
          </a:xfrm>
        </p:spPr>
        <p:txBody>
          <a:bodyPr>
            <a:normAutofit fontScale="92500" lnSpcReduction="10000"/>
          </a:bodyPr>
          <a:lstStyle/>
          <a:p>
            <a:endParaRPr lang="en-US" sz="3200" dirty="0"/>
          </a:p>
          <a:p>
            <a:r>
              <a:rPr lang="en-US" sz="3200" dirty="0"/>
              <a:t>6. Collecting the data: In dealing with any real life problem it is often found that data at hand are inadequate, and hence, it becomes necessary to collect data that are appropriate. There are several ways of collecting the appropriate data which differ considerably in context of money costs, time and other resources at the disposal of the researcher. Primary data can be collected either through experiment or through survey. If the researcher conducts an experiment, he observes some quantitative measurements, or the data, with the help of which he examines the truth contained in his hypothesis. </a:t>
            </a:r>
          </a:p>
          <a:p>
            <a:pPr rtl="1"/>
            <a:endParaRPr lang="en-US" sz="3200" dirty="0"/>
          </a:p>
        </p:txBody>
      </p:sp>
    </p:spTree>
    <p:extLst>
      <p:ext uri="{BB962C8B-B14F-4D97-AF65-F5344CB8AC3E}">
        <p14:creationId xmlns:p14="http://schemas.microsoft.com/office/powerpoint/2010/main" val="3081772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8001000" cy="152400"/>
          </a:xfrm>
        </p:spPr>
        <p:txBody>
          <a:bodyPr>
            <a:normAutofit fontScale="90000"/>
          </a:bodyPr>
          <a:lstStyle/>
          <a:p>
            <a:endParaRPr lang="en-US" dirty="0"/>
          </a:p>
        </p:txBody>
      </p:sp>
      <p:sp>
        <p:nvSpPr>
          <p:cNvPr id="3" name="Subtitle 2"/>
          <p:cNvSpPr>
            <a:spLocks noGrp="1"/>
          </p:cNvSpPr>
          <p:nvPr>
            <p:ph type="subTitle" idx="1"/>
          </p:nvPr>
        </p:nvSpPr>
        <p:spPr>
          <a:xfrm>
            <a:off x="1066800" y="381000"/>
            <a:ext cx="7924800" cy="5334000"/>
          </a:xfrm>
        </p:spPr>
        <p:txBody>
          <a:bodyPr>
            <a:noAutofit/>
          </a:bodyPr>
          <a:lstStyle/>
          <a:p>
            <a:r>
              <a:rPr lang="en-US" sz="3200" dirty="0"/>
              <a:t>But in the case of a survey, data can be collected by any one or more of the following ways:</a:t>
            </a:r>
          </a:p>
          <a:p>
            <a:r>
              <a:rPr lang="en-US" sz="3200" dirty="0"/>
              <a:t>i. By observation: This method implies the collection of information by way of investigator’s own observation, without interviewing the respondents. The information obtained relates to what is currently happening and is not complicated by either the past behavior or future intentions or attitudes of respondents. </a:t>
            </a:r>
            <a:endParaRPr lang="ar-IQ" sz="3200" dirty="0" smtClean="0"/>
          </a:p>
        </p:txBody>
      </p:sp>
    </p:spTree>
    <p:extLst>
      <p:ext uri="{BB962C8B-B14F-4D97-AF65-F5344CB8AC3E}">
        <p14:creationId xmlns:p14="http://schemas.microsoft.com/office/powerpoint/2010/main" val="3157386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228600"/>
            <a:ext cx="7543800" cy="6494085"/>
          </a:xfrm>
          <a:prstGeom prst="rect">
            <a:avLst/>
          </a:prstGeom>
        </p:spPr>
        <p:txBody>
          <a:bodyPr wrap="square">
            <a:spAutoFit/>
          </a:bodyPr>
          <a:lstStyle/>
          <a:p>
            <a:pPr algn="l"/>
            <a:r>
              <a:rPr lang="en-US" sz="3200" dirty="0"/>
              <a:t>This method is no doubt an expensive method and the information provided by this method is also very limited. As such this method is not suitable in inquiries where large samples are concerned. </a:t>
            </a:r>
          </a:p>
          <a:p>
            <a:pPr algn="l"/>
            <a:r>
              <a:rPr lang="en-US" sz="3200" dirty="0"/>
              <a:t>ii. Through personal interview: The investigator follows a rigid procedure and seeks answers to a set of pre-conceived questions through personal interviews. This method of collecting data is usually carried out in a structured way where output depends upon the ability of the interviewer to a large extent</a:t>
            </a:r>
            <a:r>
              <a:rPr lang="en-US" dirty="0"/>
              <a:t>. </a:t>
            </a:r>
          </a:p>
        </p:txBody>
      </p:sp>
    </p:spTree>
    <p:extLst>
      <p:ext uri="{BB962C8B-B14F-4D97-AF65-F5344CB8AC3E}">
        <p14:creationId xmlns:p14="http://schemas.microsoft.com/office/powerpoint/2010/main" val="1735109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58847"/>
            <a:ext cx="7543800" cy="369332"/>
          </a:xfrm>
          <a:prstGeom prst="rect">
            <a:avLst/>
          </a:prstGeom>
        </p:spPr>
        <p:txBody>
          <a:bodyPr wrap="square">
            <a:spAutoFit/>
          </a:bodyPr>
          <a:lstStyle/>
          <a:p>
            <a:pPr algn="l"/>
            <a:r>
              <a:rPr lang="en-US" dirty="0" smtClean="0"/>
              <a:t> </a:t>
            </a:r>
            <a:endParaRPr lang="en-US" dirty="0"/>
          </a:p>
        </p:txBody>
      </p:sp>
      <p:sp>
        <p:nvSpPr>
          <p:cNvPr id="2" name="Rectangle 1"/>
          <p:cNvSpPr/>
          <p:nvPr/>
        </p:nvSpPr>
        <p:spPr>
          <a:xfrm>
            <a:off x="1219200" y="428179"/>
            <a:ext cx="7543800" cy="369332"/>
          </a:xfrm>
          <a:prstGeom prst="rect">
            <a:avLst/>
          </a:prstGeom>
        </p:spPr>
        <p:txBody>
          <a:bodyPr wrap="square">
            <a:spAutoFit/>
          </a:bodyPr>
          <a:lstStyle/>
          <a:p>
            <a:pPr algn="l"/>
            <a:r>
              <a:rPr lang="en-US" dirty="0" smtClean="0"/>
              <a:t> </a:t>
            </a:r>
            <a:endParaRPr lang="en-US" dirty="0"/>
          </a:p>
        </p:txBody>
      </p:sp>
      <p:sp>
        <p:nvSpPr>
          <p:cNvPr id="5" name="Rectangle 4"/>
          <p:cNvSpPr/>
          <p:nvPr/>
        </p:nvSpPr>
        <p:spPr>
          <a:xfrm>
            <a:off x="1219200" y="428179"/>
            <a:ext cx="7391400" cy="4031873"/>
          </a:xfrm>
          <a:prstGeom prst="rect">
            <a:avLst/>
          </a:prstGeom>
        </p:spPr>
        <p:txBody>
          <a:bodyPr wrap="square">
            <a:spAutoFit/>
          </a:bodyPr>
          <a:lstStyle/>
          <a:p>
            <a:pPr algn="l"/>
            <a:r>
              <a:rPr lang="en-US" sz="3200" dirty="0"/>
              <a:t>iii. Through telephone interviews: This method of collecting information involves contacting the respondents on telephone itself. This is not a very widely used method but it plays an important role in industrial surveys in developed regions, particularly, when the survey has to be accomplished in a very limited time</a:t>
            </a:r>
            <a:r>
              <a:rPr lang="en-US" dirty="0"/>
              <a:t>.</a:t>
            </a:r>
          </a:p>
        </p:txBody>
      </p:sp>
    </p:spTree>
    <p:extLst>
      <p:ext uri="{BB962C8B-B14F-4D97-AF65-F5344CB8AC3E}">
        <p14:creationId xmlns:p14="http://schemas.microsoft.com/office/powerpoint/2010/main" val="212517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5400" y="304801"/>
            <a:ext cx="7162800" cy="584775"/>
          </a:xfrm>
          <a:prstGeom prst="rect">
            <a:avLst/>
          </a:prstGeom>
        </p:spPr>
        <p:txBody>
          <a:bodyPr wrap="square">
            <a:spAutoFit/>
          </a:bodyPr>
          <a:lstStyle/>
          <a:p>
            <a:pPr algn="l"/>
            <a:r>
              <a:rPr lang="en-US" sz="3200" dirty="0" smtClean="0"/>
              <a:t> </a:t>
            </a:r>
            <a:endParaRPr lang="en-US" dirty="0"/>
          </a:p>
        </p:txBody>
      </p:sp>
      <p:sp>
        <p:nvSpPr>
          <p:cNvPr id="2" name="Rectangle 1"/>
          <p:cNvSpPr/>
          <p:nvPr/>
        </p:nvSpPr>
        <p:spPr>
          <a:xfrm>
            <a:off x="1295400" y="170793"/>
            <a:ext cx="7543800" cy="6001643"/>
          </a:xfrm>
          <a:prstGeom prst="rect">
            <a:avLst/>
          </a:prstGeom>
        </p:spPr>
        <p:txBody>
          <a:bodyPr wrap="square">
            <a:spAutoFit/>
          </a:bodyPr>
          <a:lstStyle/>
          <a:p>
            <a:pPr algn="l"/>
            <a:r>
              <a:rPr lang="en-US" sz="3200" dirty="0"/>
              <a:t>iv. By mailing of questionnaires: The researcher and the respondents do come in contact with each other if this method of survey is adopted. Questionnaires are mailed to the respondents with a request to return after completing the same. It is the most extensively used method in various economic and business surveys. Before applying this method, usually Pilot Study for testing the questionnaire is conducted which reveals the weaknesses, if any, of the questionnaire</a:t>
            </a:r>
            <a:r>
              <a:rPr lang="en-US" dirty="0"/>
              <a:t>. </a:t>
            </a:r>
          </a:p>
        </p:txBody>
      </p:sp>
    </p:spTree>
    <p:extLst>
      <p:ext uri="{BB962C8B-B14F-4D97-AF65-F5344CB8AC3E}">
        <p14:creationId xmlns:p14="http://schemas.microsoft.com/office/powerpoint/2010/main" val="6744742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709</TotalTime>
  <Words>515</Words>
  <Application>Microsoft Office PowerPoint</Application>
  <PresentationFormat>On-screen Show (4:3)</PresentationFormat>
  <Paragraphs>16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Salah Aldeen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hf</dc:creator>
  <cp:lastModifiedBy>HP</cp:lastModifiedBy>
  <cp:revision>70</cp:revision>
  <dcterms:created xsi:type="dcterms:W3CDTF">2019-11-14T04:51:26Z</dcterms:created>
  <dcterms:modified xsi:type="dcterms:W3CDTF">2022-04-10T06:35:16Z</dcterms:modified>
</cp:coreProperties>
</file>