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9" r:id="rId2"/>
    <p:sldId id="260" r:id="rId3"/>
    <p:sldId id="261" r:id="rId4"/>
    <p:sldId id="262" r:id="rId5"/>
    <p:sldId id="263" r:id="rId6"/>
    <p:sldId id="264" r:id="rId7"/>
    <p:sldId id="265"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2" d="100"/>
          <a:sy n="52" d="100"/>
        </p:scale>
        <p:origin x="-1224" y="-6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20" name="Footer Placeholder 19"/>
          <p:cNvSpPr>
            <a:spLocks noGrp="1"/>
          </p:cNvSpPr>
          <p:nvPr>
            <p:ph type="ftr" sz="quarter" idx="11"/>
          </p:nvPr>
        </p:nvSpPr>
        <p:spPr/>
        <p:txBody>
          <a:bodyPr/>
          <a:lstStyle>
            <a:extLst/>
          </a:lstStyle>
          <a:p>
            <a:endParaRPr lang="ar-SA"/>
          </a:p>
        </p:txBody>
      </p:sp>
      <p:sp>
        <p:nvSpPr>
          <p:cNvPr id="10" name="Slide Number Placeholder 9"/>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16/09/1443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C66063-A321-45F4-BEF2-5EC25D88D5B2}" type="datetimeFigureOut">
              <a:rPr lang="ar-SA" smtClean="0"/>
              <a:t>16/09/1443</a:t>
            </a:fld>
            <a:endParaRPr lang="ar-SA"/>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D3268C-F746-4D6E-B7AD-A45C6F9C0B79}" type="slidenum">
              <a:rPr lang="ar-SA" smtClean="0"/>
              <a:t>‹#›</a:t>
            </a:fld>
            <a:endParaRPr lang="ar-SA"/>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85800" y="-1066800"/>
            <a:ext cx="7924800" cy="152400"/>
          </a:xfrm>
        </p:spPr>
        <p:txBody>
          <a:bodyPr>
            <a:normAutofit fontScale="90000"/>
          </a:bodyPr>
          <a:lstStyle/>
          <a:p>
            <a:endParaRPr lang="en-US" dirty="0"/>
          </a:p>
        </p:txBody>
      </p:sp>
      <p:sp>
        <p:nvSpPr>
          <p:cNvPr id="3" name="Subtitle 2"/>
          <p:cNvSpPr>
            <a:spLocks noGrp="1"/>
          </p:cNvSpPr>
          <p:nvPr>
            <p:ph type="subTitle" idx="1"/>
          </p:nvPr>
        </p:nvSpPr>
        <p:spPr>
          <a:xfrm>
            <a:off x="1219200" y="304800"/>
            <a:ext cx="7467600" cy="5791200"/>
          </a:xfrm>
        </p:spPr>
        <p:txBody>
          <a:bodyPr>
            <a:noAutofit/>
          </a:bodyPr>
          <a:lstStyle/>
          <a:p>
            <a:pPr rtl="1"/>
            <a:r>
              <a:rPr lang="en-US" sz="3200" dirty="0"/>
              <a:t>7. Execution of the project: Execution of the project is a very important step in the research process. If the execution of the project proceeds on correct lines, the data to be collected would be adequate and dependable. The researcher should see that the project is executed in a systematic manner and in time. If the survey is to be conducted by means of structured questionnaires, data can be readily </a:t>
            </a:r>
            <a:r>
              <a:rPr lang="en-US" sz="3200" dirty="0" smtClean="0"/>
              <a:t>machine processed</a:t>
            </a:r>
            <a:r>
              <a:rPr lang="en-US" sz="3200" dirty="0"/>
              <a:t>. </a:t>
            </a:r>
          </a:p>
          <a:p>
            <a:pPr rtl="1"/>
            <a:endParaRPr lang="en-US" sz="3600" dirty="0"/>
          </a:p>
        </p:txBody>
      </p:sp>
    </p:spTree>
    <p:extLst>
      <p:ext uri="{BB962C8B-B14F-4D97-AF65-F5344CB8AC3E}">
        <p14:creationId xmlns:p14="http://schemas.microsoft.com/office/powerpoint/2010/main" val="4281991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9120"/>
            <a:ext cx="8305800" cy="45719"/>
          </a:xfrm>
        </p:spPr>
        <p:txBody>
          <a:bodyPr>
            <a:normAutofit fontScale="90000"/>
          </a:bodyPr>
          <a:lstStyle/>
          <a:p>
            <a:endParaRPr lang="en-US" dirty="0"/>
          </a:p>
        </p:txBody>
      </p:sp>
      <p:sp>
        <p:nvSpPr>
          <p:cNvPr id="3" name="Subtitle 2"/>
          <p:cNvSpPr>
            <a:spLocks noGrp="1"/>
          </p:cNvSpPr>
          <p:nvPr>
            <p:ph type="subTitle" idx="1"/>
          </p:nvPr>
        </p:nvSpPr>
        <p:spPr>
          <a:xfrm>
            <a:off x="1066800" y="533400"/>
            <a:ext cx="7848600" cy="5791200"/>
          </a:xfrm>
        </p:spPr>
        <p:txBody>
          <a:bodyPr>
            <a:normAutofit fontScale="77500" lnSpcReduction="20000"/>
          </a:bodyPr>
          <a:lstStyle/>
          <a:p>
            <a:pPr rtl="1"/>
            <a:r>
              <a:rPr lang="en-US" sz="3600" dirty="0"/>
              <a:t>8. Analysis of data: After the data have been collected, the researcher turns to the task of analyzing them. The analysis of data requires a number of closely related operations such as establishment of categories, the application of these categories to raw data through coding, tabulation and then drawing statistical inferences. The unwieldy data should necessarily be condensed into a few manageable groups and tables for further analysis. Thus, researcher should classify the raw data into some purposeful and usable categories. Coding operation is usually done at this stage through which the categories of data are transformed into symbols that may be tabulated and counted. Editing is the procedure that improves the quality of the data for coding. </a:t>
            </a:r>
            <a:endParaRPr lang="ar-IQ" sz="3600" dirty="0" smtClean="0"/>
          </a:p>
        </p:txBody>
      </p:sp>
    </p:spTree>
    <p:extLst>
      <p:ext uri="{BB962C8B-B14F-4D97-AF65-F5344CB8AC3E}">
        <p14:creationId xmlns:p14="http://schemas.microsoft.com/office/powerpoint/2010/main" val="1448632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696200" cy="304800"/>
          </a:xfrm>
        </p:spPr>
        <p:txBody>
          <a:bodyPr>
            <a:normAutofit fontScale="90000"/>
          </a:bodyPr>
          <a:lstStyle/>
          <a:p>
            <a:endParaRPr lang="en-US" dirty="0"/>
          </a:p>
        </p:txBody>
      </p:sp>
      <p:sp>
        <p:nvSpPr>
          <p:cNvPr id="3" name="Subtitle 2"/>
          <p:cNvSpPr>
            <a:spLocks noGrp="1"/>
          </p:cNvSpPr>
          <p:nvPr>
            <p:ph type="subTitle" idx="1"/>
          </p:nvPr>
        </p:nvSpPr>
        <p:spPr>
          <a:xfrm>
            <a:off x="1066800" y="228600"/>
            <a:ext cx="7848600" cy="6324600"/>
          </a:xfrm>
        </p:spPr>
        <p:txBody>
          <a:bodyPr>
            <a:normAutofit lnSpcReduction="10000"/>
          </a:bodyPr>
          <a:lstStyle/>
          <a:p>
            <a:r>
              <a:rPr lang="en-US" sz="3200" dirty="0"/>
              <a:t>With coding the stage is ready for </a:t>
            </a:r>
            <a:r>
              <a:rPr lang="en-US" sz="3200" dirty="0" smtClean="0"/>
              <a:t>tabulation. Tabulation </a:t>
            </a:r>
            <a:r>
              <a:rPr lang="en-US" sz="3200" dirty="0"/>
              <a:t>is a part of the technical procedure wherein the classified data are put in the form of tables. The mechanical devices can be made use of at this juncture. A great deal of data, especially in large inquiries, is tabulated by computers. Computers not only save time but also make it possible to study large number of variables affecting a problem simultaneously. Analysis work after tabulation is generally based on the computation of various percentages, coefficients, etc., by applying various well defined statistical formulae.</a:t>
            </a:r>
          </a:p>
        </p:txBody>
      </p:sp>
    </p:spTree>
    <p:extLst>
      <p:ext uri="{BB962C8B-B14F-4D97-AF65-F5344CB8AC3E}">
        <p14:creationId xmlns:p14="http://schemas.microsoft.com/office/powerpoint/2010/main" val="308177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8001000" cy="152400"/>
          </a:xfrm>
        </p:spPr>
        <p:txBody>
          <a:bodyPr>
            <a:normAutofit fontScale="90000"/>
          </a:bodyPr>
          <a:lstStyle/>
          <a:p>
            <a:endParaRPr lang="en-US" dirty="0"/>
          </a:p>
        </p:txBody>
      </p:sp>
      <p:sp>
        <p:nvSpPr>
          <p:cNvPr id="3" name="Subtitle 2"/>
          <p:cNvSpPr>
            <a:spLocks noGrp="1"/>
          </p:cNvSpPr>
          <p:nvPr>
            <p:ph type="subTitle" idx="1"/>
          </p:nvPr>
        </p:nvSpPr>
        <p:spPr>
          <a:xfrm>
            <a:off x="1066800" y="381000"/>
            <a:ext cx="7924800" cy="5334000"/>
          </a:xfrm>
        </p:spPr>
        <p:txBody>
          <a:bodyPr>
            <a:noAutofit/>
          </a:bodyPr>
          <a:lstStyle/>
          <a:p>
            <a:r>
              <a:rPr lang="en-US" sz="3600" dirty="0"/>
              <a:t>9. Hypothesis-testing: After analyzing the data as stated above, the researcher is in a position to test the hypotheses, if any, he had formulated earlier. Do the facts support the hypotheses or they happen to be contrary? This is the usual question which should be answered while testing hypotheses </a:t>
            </a:r>
            <a:r>
              <a:rPr lang="en-US" sz="3600" dirty="0" smtClean="0"/>
              <a:t>.</a:t>
            </a:r>
            <a:endParaRPr lang="ar-IQ" sz="3600" dirty="0" smtClean="0"/>
          </a:p>
        </p:txBody>
      </p:sp>
    </p:spTree>
    <p:extLst>
      <p:ext uri="{BB962C8B-B14F-4D97-AF65-F5344CB8AC3E}">
        <p14:creationId xmlns:p14="http://schemas.microsoft.com/office/powerpoint/2010/main" val="315738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1600" y="304800"/>
            <a:ext cx="7162800" cy="5016758"/>
          </a:xfrm>
          <a:prstGeom prst="rect">
            <a:avLst/>
          </a:prstGeom>
        </p:spPr>
        <p:txBody>
          <a:bodyPr wrap="square">
            <a:spAutoFit/>
          </a:bodyPr>
          <a:lstStyle/>
          <a:p>
            <a:pPr algn="l"/>
            <a:r>
              <a:rPr lang="en-US" sz="3200" dirty="0"/>
              <a:t>The hypotheses may be tested through the use of one or </a:t>
            </a:r>
            <a:r>
              <a:rPr lang="en-US" sz="3200" dirty="0" smtClean="0"/>
              <a:t>more </a:t>
            </a:r>
            <a:r>
              <a:rPr lang="en-US" sz="3200" dirty="0"/>
              <a:t>tests, depending upon the nature and object of research inquiry. Hypothesis -testing will result in either accepting the hypothesis or in rejecting it. If the researcher had no hypotheses to start with, generalizations established on the basis of data may be stated as hypotheses to be tested by subsequent researches in times to come. </a:t>
            </a:r>
            <a:endParaRPr lang="en-US" dirty="0"/>
          </a:p>
        </p:txBody>
      </p:sp>
    </p:spTree>
    <p:extLst>
      <p:ext uri="{BB962C8B-B14F-4D97-AF65-F5344CB8AC3E}">
        <p14:creationId xmlns:p14="http://schemas.microsoft.com/office/powerpoint/2010/main" val="1735109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58847"/>
            <a:ext cx="7543800" cy="369332"/>
          </a:xfrm>
          <a:prstGeom prst="rect">
            <a:avLst/>
          </a:prstGeom>
        </p:spPr>
        <p:txBody>
          <a:bodyPr wrap="square">
            <a:spAutoFit/>
          </a:bodyPr>
          <a:lstStyle/>
          <a:p>
            <a:pPr algn="l"/>
            <a:r>
              <a:rPr lang="en-US" dirty="0" smtClean="0"/>
              <a:t> </a:t>
            </a:r>
            <a:endParaRPr lang="en-US" dirty="0"/>
          </a:p>
        </p:txBody>
      </p:sp>
      <p:sp>
        <p:nvSpPr>
          <p:cNvPr id="2" name="Rectangle 1"/>
          <p:cNvSpPr/>
          <p:nvPr/>
        </p:nvSpPr>
        <p:spPr>
          <a:xfrm>
            <a:off x="1219200" y="428179"/>
            <a:ext cx="7543800" cy="369332"/>
          </a:xfrm>
          <a:prstGeom prst="rect">
            <a:avLst/>
          </a:prstGeom>
        </p:spPr>
        <p:txBody>
          <a:bodyPr wrap="square">
            <a:spAutoFit/>
          </a:bodyPr>
          <a:lstStyle/>
          <a:p>
            <a:pPr algn="l"/>
            <a:r>
              <a:rPr lang="en-US" dirty="0" smtClean="0"/>
              <a:t> </a:t>
            </a:r>
            <a:endParaRPr lang="en-US" dirty="0"/>
          </a:p>
        </p:txBody>
      </p:sp>
      <p:sp>
        <p:nvSpPr>
          <p:cNvPr id="4" name="Rectangle 3"/>
          <p:cNvSpPr/>
          <p:nvPr/>
        </p:nvSpPr>
        <p:spPr>
          <a:xfrm>
            <a:off x="1219200" y="243513"/>
            <a:ext cx="7391400" cy="6494085"/>
          </a:xfrm>
          <a:prstGeom prst="rect">
            <a:avLst/>
          </a:prstGeom>
        </p:spPr>
        <p:txBody>
          <a:bodyPr wrap="square">
            <a:spAutoFit/>
          </a:bodyPr>
          <a:lstStyle/>
          <a:p>
            <a:pPr algn="l"/>
            <a:r>
              <a:rPr lang="en-US" sz="3200" dirty="0"/>
              <a:t>10. Generalizations and interpretation: If a hypothesis is tested and upheld several times, it may be possible for the researcher to arrive at generalization, i.e., to build a theory. As a matter of fact, the real value of research lies in its ability to arrive at certain generalizations. If the researcher had no hypothesis to start with, he might seek to explain his findings on the basis of some theory. It is known as interpretation. The process of interpretation may quite often trigger off new questions which in turn may lead to further researches.</a:t>
            </a:r>
            <a:r>
              <a:rPr lang="en-US" dirty="0"/>
              <a:t> </a:t>
            </a:r>
          </a:p>
        </p:txBody>
      </p:sp>
    </p:spTree>
    <p:extLst>
      <p:ext uri="{BB962C8B-B14F-4D97-AF65-F5344CB8AC3E}">
        <p14:creationId xmlns:p14="http://schemas.microsoft.com/office/powerpoint/2010/main" val="212517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304801"/>
            <a:ext cx="7162800" cy="584775"/>
          </a:xfrm>
          <a:prstGeom prst="rect">
            <a:avLst/>
          </a:prstGeom>
        </p:spPr>
        <p:txBody>
          <a:bodyPr wrap="square">
            <a:spAutoFit/>
          </a:bodyPr>
          <a:lstStyle/>
          <a:p>
            <a:pPr algn="l"/>
            <a:r>
              <a:rPr lang="en-US" sz="3200" dirty="0" smtClean="0"/>
              <a:t> </a:t>
            </a:r>
            <a:endParaRPr lang="en-US" dirty="0"/>
          </a:p>
        </p:txBody>
      </p:sp>
      <p:sp>
        <p:nvSpPr>
          <p:cNvPr id="2" name="Rectangle 1"/>
          <p:cNvSpPr/>
          <p:nvPr/>
        </p:nvSpPr>
        <p:spPr>
          <a:xfrm>
            <a:off x="1295400" y="170793"/>
            <a:ext cx="7543800" cy="5509200"/>
          </a:xfrm>
          <a:prstGeom prst="rect">
            <a:avLst/>
          </a:prstGeom>
        </p:spPr>
        <p:txBody>
          <a:bodyPr wrap="square">
            <a:spAutoFit/>
          </a:bodyPr>
          <a:lstStyle/>
          <a:p>
            <a:pPr algn="l"/>
            <a:r>
              <a:rPr lang="en-US" sz="3200" dirty="0"/>
              <a:t>11. Preparation of the report or the thesis: Finally, the researcher has to prepare the report of what has been done by him. Writing of report must be done with great care keeping in view the following: The layout of the report should be as follows: i. the preliminary pages; ii. the main </a:t>
            </a:r>
            <a:r>
              <a:rPr lang="en-US" sz="3200" dirty="0" smtClean="0"/>
              <a:t>text, and </a:t>
            </a:r>
            <a:r>
              <a:rPr lang="en-US" sz="3200" dirty="0"/>
              <a:t>iii</a:t>
            </a:r>
            <a:r>
              <a:rPr lang="en-US" sz="3200" dirty="0" smtClean="0"/>
              <a:t>. the </a:t>
            </a:r>
            <a:r>
              <a:rPr lang="en-US" sz="3200" dirty="0"/>
              <a:t>end matter. In its preliminary pages the report should carry title and date followed by </a:t>
            </a:r>
            <a:r>
              <a:rPr lang="en-US" sz="3200" dirty="0" smtClean="0"/>
              <a:t>acknowledgements and </a:t>
            </a:r>
            <a:r>
              <a:rPr lang="en-US" sz="3200" dirty="0"/>
              <a:t>foreword. </a:t>
            </a:r>
          </a:p>
        </p:txBody>
      </p:sp>
    </p:spTree>
    <p:extLst>
      <p:ext uri="{BB962C8B-B14F-4D97-AF65-F5344CB8AC3E}">
        <p14:creationId xmlns:p14="http://schemas.microsoft.com/office/powerpoint/2010/main" val="6744742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753</TotalTime>
  <Words>640</Words>
  <Application>Microsoft Office PowerPoint</Application>
  <PresentationFormat>On-screen Show (4:3)</PresentationFormat>
  <Paragraphs>10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Salah Aldeen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hf</dc:creator>
  <cp:lastModifiedBy>HP</cp:lastModifiedBy>
  <cp:revision>74</cp:revision>
  <dcterms:created xsi:type="dcterms:W3CDTF">2019-11-14T04:51:26Z</dcterms:created>
  <dcterms:modified xsi:type="dcterms:W3CDTF">2022-04-17T07:47:46Z</dcterms:modified>
</cp:coreProperties>
</file>