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4" r:id="rId1"/>
  </p:sldMasterIdLst>
  <p:sldIdLst>
    <p:sldId id="259" r:id="rId2"/>
    <p:sldId id="260" r:id="rId3"/>
    <p:sldId id="261" r:id="rId4"/>
    <p:sldId id="262" r:id="rId5"/>
    <p:sldId id="263" r:id="rId6"/>
    <p:sldId id="264" r:id="rId7"/>
    <p:sldId id="265" r:id="rId8"/>
    <p:sldId id="266" r:id="rId9"/>
    <p:sldId id="267" r:id="rId10"/>
    <p:sldId id="268" r:id="rId11"/>
    <p:sldId id="269" r:id="rId1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52" d="100"/>
          <a:sy n="52" d="100"/>
        </p:scale>
        <p:origin x="-1224" y="-65"/>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F6C66063-A321-45F4-BEF2-5EC25D88D5B2}" type="datetimeFigureOut">
              <a:rPr lang="ar-SA" smtClean="0"/>
              <a:t>10/02/1444</a:t>
            </a:fld>
            <a:endParaRPr lang="ar-SA"/>
          </a:p>
        </p:txBody>
      </p:sp>
      <p:sp>
        <p:nvSpPr>
          <p:cNvPr id="20" name="Footer Placeholder 19"/>
          <p:cNvSpPr>
            <a:spLocks noGrp="1"/>
          </p:cNvSpPr>
          <p:nvPr>
            <p:ph type="ftr" sz="quarter" idx="11"/>
          </p:nvPr>
        </p:nvSpPr>
        <p:spPr/>
        <p:txBody>
          <a:bodyPr/>
          <a:lstStyle>
            <a:extLst/>
          </a:lstStyle>
          <a:p>
            <a:endParaRPr lang="ar-SA"/>
          </a:p>
        </p:txBody>
      </p:sp>
      <p:sp>
        <p:nvSpPr>
          <p:cNvPr id="10" name="Slide Number Placeholder 9"/>
          <p:cNvSpPr>
            <a:spLocks noGrp="1"/>
          </p:cNvSpPr>
          <p:nvPr>
            <p:ph type="sldNum" sz="quarter" idx="12"/>
          </p:nvPr>
        </p:nvSpPr>
        <p:spPr/>
        <p:txBody>
          <a:bodyPr/>
          <a:lstStyle>
            <a:extLst/>
          </a:lstStyle>
          <a:p>
            <a:fld id="{BCD3268C-F746-4D6E-B7AD-A45C6F9C0B79}" type="slidenum">
              <a:rPr lang="ar-SA" smtClean="0"/>
              <a:t>‹#›</a:t>
            </a:fld>
            <a:endParaRPr lang="ar-SA"/>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C66063-A321-45F4-BEF2-5EC25D88D5B2}" type="datetimeFigureOut">
              <a:rPr lang="ar-SA" smtClean="0"/>
              <a:t>10/02/1444</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C66063-A321-45F4-BEF2-5EC25D88D5B2}" type="datetimeFigureOut">
              <a:rPr lang="ar-SA" smtClean="0"/>
              <a:t>10/02/1444</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C66063-A321-45F4-BEF2-5EC25D88D5B2}" type="datetimeFigureOut">
              <a:rPr lang="ar-SA" smtClean="0"/>
              <a:t>10/02/1444</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6C66063-A321-45F4-BEF2-5EC25D88D5B2}" type="datetimeFigureOut">
              <a:rPr lang="ar-SA" smtClean="0"/>
              <a:t>10/02/1444</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BCD3268C-F746-4D6E-B7AD-A45C6F9C0B79}" type="slidenum">
              <a:rPr lang="ar-SA" smtClean="0"/>
              <a:t>‹#›</a:t>
            </a:fld>
            <a:endParaRPr lang="ar-SA"/>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C66063-A321-45F4-BEF2-5EC25D88D5B2}" type="datetimeFigureOut">
              <a:rPr lang="ar-SA" smtClean="0"/>
              <a:t>10/02/1444</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6C66063-A321-45F4-BEF2-5EC25D88D5B2}" type="datetimeFigureOut">
              <a:rPr lang="ar-SA" smtClean="0"/>
              <a:t>10/02/1444</a:t>
            </a:fld>
            <a:endParaRPr lang="ar-SA"/>
          </a:p>
        </p:txBody>
      </p:sp>
      <p:sp>
        <p:nvSpPr>
          <p:cNvPr id="8" name="Footer Placeholder 7"/>
          <p:cNvSpPr>
            <a:spLocks noGrp="1"/>
          </p:cNvSpPr>
          <p:nvPr>
            <p:ph type="ftr" sz="quarter" idx="11"/>
          </p:nvPr>
        </p:nvSpPr>
        <p:spPr/>
        <p:txBody>
          <a:bodyPr/>
          <a:lstStyle>
            <a:extLst/>
          </a:lstStyle>
          <a:p>
            <a:endParaRPr lang="ar-SA"/>
          </a:p>
        </p:txBody>
      </p:sp>
      <p:sp>
        <p:nvSpPr>
          <p:cNvPr id="9" name="Slide Number Placeholder 8"/>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6C66063-A321-45F4-BEF2-5EC25D88D5B2}" type="datetimeFigureOut">
              <a:rPr lang="ar-SA" smtClean="0"/>
              <a:t>10/02/1444</a:t>
            </a:fld>
            <a:endParaRPr lang="ar-SA"/>
          </a:p>
        </p:txBody>
      </p:sp>
      <p:sp>
        <p:nvSpPr>
          <p:cNvPr id="4" name="Footer Placeholder 3"/>
          <p:cNvSpPr>
            <a:spLocks noGrp="1"/>
          </p:cNvSpPr>
          <p:nvPr>
            <p:ph type="ftr" sz="quarter" idx="11"/>
          </p:nvPr>
        </p:nvSpPr>
        <p:spPr/>
        <p:txBody>
          <a:bodyPr/>
          <a:lstStyle>
            <a:extLst/>
          </a:lstStyle>
          <a:p>
            <a:endParaRPr lang="ar-SA"/>
          </a:p>
        </p:txBody>
      </p:sp>
      <p:sp>
        <p:nvSpPr>
          <p:cNvPr id="5" name="Slide Number Placeholder 4"/>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F6C66063-A321-45F4-BEF2-5EC25D88D5B2}" type="datetimeFigureOut">
              <a:rPr lang="ar-SA" smtClean="0"/>
              <a:t>10/02/1444</a:t>
            </a:fld>
            <a:endParaRPr lang="ar-SA"/>
          </a:p>
        </p:txBody>
      </p:sp>
      <p:sp>
        <p:nvSpPr>
          <p:cNvPr id="3" name="Footer Placeholder 2"/>
          <p:cNvSpPr>
            <a:spLocks noGrp="1"/>
          </p:cNvSpPr>
          <p:nvPr>
            <p:ph type="ftr" sz="quarter" idx="11"/>
          </p:nvPr>
        </p:nvSpPr>
        <p:spPr/>
        <p:txBody>
          <a:bodyPr/>
          <a:lstStyle>
            <a:extLst/>
          </a:lstStyle>
          <a:p>
            <a:endParaRPr lang="ar-SA"/>
          </a:p>
        </p:txBody>
      </p:sp>
      <p:sp>
        <p:nvSpPr>
          <p:cNvPr id="4" name="Slide Number Placeholder 3"/>
          <p:cNvSpPr>
            <a:spLocks noGrp="1"/>
          </p:cNvSpPr>
          <p:nvPr>
            <p:ph type="sldNum" sz="quarter" idx="12"/>
          </p:nvPr>
        </p:nvSpPr>
        <p:spPr/>
        <p:txBody>
          <a:bodyPr/>
          <a:lstStyle>
            <a:extLst/>
          </a:lstStyle>
          <a:p>
            <a:fld id="{BCD3268C-F746-4D6E-B7AD-A45C6F9C0B79}" type="slidenum">
              <a:rPr lang="ar-SA" smtClean="0"/>
              <a:t>‹#›</a:t>
            </a:fld>
            <a:endParaRPr lang="ar-SA"/>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C66063-A321-45F4-BEF2-5EC25D88D5B2}" type="datetimeFigureOut">
              <a:rPr lang="ar-SA" smtClean="0"/>
              <a:t>10/02/1444</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F6C66063-A321-45F4-BEF2-5EC25D88D5B2}" type="datetimeFigureOut">
              <a:rPr lang="ar-SA" smtClean="0"/>
              <a:t>10/02/1444</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BCD3268C-F746-4D6E-B7AD-A45C6F9C0B79}" type="slidenum">
              <a:rPr lang="ar-SA" smtClean="0"/>
              <a:t>‹#›</a:t>
            </a:fld>
            <a:endParaRPr lang="ar-SA"/>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6C66063-A321-45F4-BEF2-5EC25D88D5B2}" type="datetimeFigureOut">
              <a:rPr lang="ar-SA" smtClean="0"/>
              <a:t>10/02/1444</a:t>
            </a:fld>
            <a:endParaRPr lang="ar-SA"/>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SA"/>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CD3268C-F746-4D6E-B7AD-A45C6F9C0B79}" type="slidenum">
              <a:rPr lang="ar-SA" smtClean="0"/>
              <a:t>‹#›</a:t>
            </a:fld>
            <a:endParaRPr lang="ar-SA"/>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flipV="1">
            <a:off x="685800" y="-1066800"/>
            <a:ext cx="7924800" cy="152400"/>
          </a:xfrm>
        </p:spPr>
        <p:txBody>
          <a:bodyPr>
            <a:normAutofit fontScale="90000"/>
          </a:bodyPr>
          <a:lstStyle/>
          <a:p>
            <a:endParaRPr lang="en-US" dirty="0"/>
          </a:p>
        </p:txBody>
      </p:sp>
      <p:sp>
        <p:nvSpPr>
          <p:cNvPr id="3" name="Subtitle 2"/>
          <p:cNvSpPr>
            <a:spLocks noGrp="1"/>
          </p:cNvSpPr>
          <p:nvPr>
            <p:ph type="subTitle" idx="1"/>
          </p:nvPr>
        </p:nvSpPr>
        <p:spPr>
          <a:xfrm>
            <a:off x="1219200" y="304800"/>
            <a:ext cx="7467600" cy="5791200"/>
          </a:xfrm>
        </p:spPr>
        <p:txBody>
          <a:bodyPr>
            <a:noAutofit/>
          </a:bodyPr>
          <a:lstStyle/>
          <a:p>
            <a:pPr rtl="1"/>
            <a:r>
              <a:rPr lang="en-US" sz="2800" dirty="0"/>
              <a:t>Then there should be a table of contents followed by a list of tables and list of graphs and charts, if any, given in the report. The main text of the report should have the following parts: Introduction: It should contain a clear statement of the objective of the research and an explanation of the methodology adopted in accomplishing the research. The scope of the study along with various limitations should as well be stated in this part. Summary of findings: After introduction there would appear a statement of </a:t>
            </a:r>
            <a:r>
              <a:rPr lang="en-US" sz="2800" dirty="0" smtClean="0"/>
              <a:t>findings and </a:t>
            </a:r>
            <a:r>
              <a:rPr lang="en-US" sz="2800" dirty="0"/>
              <a:t>recommendations in non-technical language. If the findings are extensive, they should be summarized. Main report: </a:t>
            </a:r>
          </a:p>
        </p:txBody>
      </p:sp>
    </p:spTree>
    <p:extLst>
      <p:ext uri="{BB962C8B-B14F-4D97-AF65-F5344CB8AC3E}">
        <p14:creationId xmlns:p14="http://schemas.microsoft.com/office/powerpoint/2010/main" val="42819913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304800"/>
            <a:ext cx="7467600" cy="5262979"/>
          </a:xfrm>
          <a:prstGeom prst="rect">
            <a:avLst/>
          </a:prstGeom>
        </p:spPr>
        <p:txBody>
          <a:bodyPr wrap="square">
            <a:spAutoFit/>
          </a:bodyPr>
          <a:lstStyle/>
          <a:p>
            <a:pPr algn="l"/>
            <a:r>
              <a:rPr lang="en-US" sz="2400" dirty="0"/>
              <a:t>This would help the researcher to identify the data available, the techniques that might be used, types of difficulties that may be encountered during the study, possible analytical shortcomings, and even new methods of approach to the present problem. iv. Go for discussions for developing ideas: The researcher may discuss the problem with his/her colleagues and others related to the concerned subject. This helps the researcher to generate new ideas, identify different aspects on the problem, gain suggestions and advices from others, and sharpen his focus on certain aspects within the field. However, discussions should not be limited to the problem only, but should also be related to the general approach to the problem, techniques that might be used, possible solutions, etc.</a:t>
            </a:r>
          </a:p>
        </p:txBody>
      </p:sp>
    </p:spTree>
    <p:extLst>
      <p:ext uri="{BB962C8B-B14F-4D97-AF65-F5344CB8AC3E}">
        <p14:creationId xmlns:p14="http://schemas.microsoft.com/office/powerpoint/2010/main" val="2163311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457200"/>
            <a:ext cx="6934200" cy="4401205"/>
          </a:xfrm>
          <a:prstGeom prst="rect">
            <a:avLst/>
          </a:prstGeom>
        </p:spPr>
        <p:txBody>
          <a:bodyPr wrap="square">
            <a:spAutoFit/>
          </a:bodyPr>
          <a:lstStyle/>
          <a:p>
            <a:pPr algn="l"/>
            <a:r>
              <a:rPr lang="en-US" sz="2800" dirty="0"/>
              <a:t>v. Rephrase the research problem into a working proposition: Finally, the researcher must rephrase the problem into a working proposition. Rephrasing the problem means putting the problem in specific terms that is feasible and may help in the development of working hypotheses. Once the researcher has gone through the above steps systematically, it is easy to rephrase the problem into analytical and operational terms.</a:t>
            </a:r>
          </a:p>
        </p:txBody>
      </p:sp>
    </p:spTree>
    <p:extLst>
      <p:ext uri="{BB962C8B-B14F-4D97-AF65-F5344CB8AC3E}">
        <p14:creationId xmlns:p14="http://schemas.microsoft.com/office/powerpoint/2010/main" val="3030336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9120"/>
            <a:ext cx="8305800" cy="45719"/>
          </a:xfrm>
        </p:spPr>
        <p:txBody>
          <a:bodyPr>
            <a:normAutofit fontScale="90000"/>
          </a:bodyPr>
          <a:lstStyle/>
          <a:p>
            <a:endParaRPr lang="en-US" dirty="0"/>
          </a:p>
        </p:txBody>
      </p:sp>
      <p:sp>
        <p:nvSpPr>
          <p:cNvPr id="3" name="Subtitle 2"/>
          <p:cNvSpPr>
            <a:spLocks noGrp="1"/>
          </p:cNvSpPr>
          <p:nvPr>
            <p:ph type="subTitle" idx="1"/>
          </p:nvPr>
        </p:nvSpPr>
        <p:spPr>
          <a:xfrm>
            <a:off x="1066800" y="533400"/>
            <a:ext cx="7848600" cy="5791200"/>
          </a:xfrm>
        </p:spPr>
        <p:txBody>
          <a:bodyPr>
            <a:normAutofit fontScale="92500" lnSpcReduction="20000"/>
          </a:bodyPr>
          <a:lstStyle/>
          <a:p>
            <a:pPr rtl="1"/>
            <a:r>
              <a:rPr lang="en-US" sz="3600" dirty="0"/>
              <a:t>The main body of the report should be presented in logical sequence and broken-down into readily identifiable sections. Conclusion: Towards the end of the main text, researcher should again put down the results of his research clearly and precisely. In fact, it is the final summing up. At the end of the report, appendices should be enlisted in respect of all technical data. Bibliography, i.e., list of books, journals, reports, etc., consulted, should also be given in the end. Index should also be given specially in a published research report.</a:t>
            </a:r>
            <a:r>
              <a:rPr lang="en-US" sz="3600" dirty="0" smtClean="0"/>
              <a:t> </a:t>
            </a:r>
            <a:endParaRPr lang="ar-IQ" sz="3600" dirty="0" smtClean="0"/>
          </a:p>
        </p:txBody>
      </p:sp>
    </p:spTree>
    <p:extLst>
      <p:ext uri="{BB962C8B-B14F-4D97-AF65-F5344CB8AC3E}">
        <p14:creationId xmlns:p14="http://schemas.microsoft.com/office/powerpoint/2010/main" val="14486326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696200" cy="304800"/>
          </a:xfrm>
        </p:spPr>
        <p:txBody>
          <a:bodyPr>
            <a:normAutofit fontScale="90000"/>
          </a:bodyPr>
          <a:lstStyle/>
          <a:p>
            <a:endParaRPr lang="en-US" dirty="0"/>
          </a:p>
        </p:txBody>
      </p:sp>
      <p:sp>
        <p:nvSpPr>
          <p:cNvPr id="3" name="Subtitle 2"/>
          <p:cNvSpPr>
            <a:spLocks noGrp="1"/>
          </p:cNvSpPr>
          <p:nvPr>
            <p:ph type="subTitle" idx="1"/>
          </p:nvPr>
        </p:nvSpPr>
        <p:spPr>
          <a:xfrm>
            <a:off x="1066800" y="228600"/>
            <a:ext cx="7848600" cy="6324600"/>
          </a:xfrm>
        </p:spPr>
        <p:txBody>
          <a:bodyPr>
            <a:normAutofit fontScale="92500" lnSpcReduction="10000"/>
          </a:bodyPr>
          <a:lstStyle/>
          <a:p>
            <a:r>
              <a:rPr lang="en-US" sz="3200" dirty="0"/>
              <a:t>Report should be written in a concise and objective style in simple language avoiding vague expressions such as ‘it seems,’ ‘there may be’, and the like. Charts and illustrations in the main report should be used only if they present the information more clearly and forcibly. Calculated ‘confidence limits’ must be mentioned and the various constraints experienced in conducting research operations may as well be stated. Criteria of Good Research: Whatever may be the types of research and studies; one thing that is important is that they all meet on the common ground of scientific method employed by them. One expects scientific research to satisfy the following criteria: </a:t>
            </a:r>
          </a:p>
        </p:txBody>
      </p:sp>
    </p:spTree>
    <p:extLst>
      <p:ext uri="{BB962C8B-B14F-4D97-AF65-F5344CB8AC3E}">
        <p14:creationId xmlns:p14="http://schemas.microsoft.com/office/powerpoint/2010/main" val="3081772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8001000" cy="152400"/>
          </a:xfrm>
        </p:spPr>
        <p:txBody>
          <a:bodyPr>
            <a:normAutofit fontScale="90000"/>
          </a:bodyPr>
          <a:lstStyle/>
          <a:p>
            <a:endParaRPr lang="en-US" dirty="0"/>
          </a:p>
        </p:txBody>
      </p:sp>
      <p:sp>
        <p:nvSpPr>
          <p:cNvPr id="3" name="Subtitle 2"/>
          <p:cNvSpPr>
            <a:spLocks noGrp="1"/>
          </p:cNvSpPr>
          <p:nvPr>
            <p:ph type="subTitle" idx="1"/>
          </p:nvPr>
        </p:nvSpPr>
        <p:spPr>
          <a:xfrm>
            <a:off x="1066800" y="152400"/>
            <a:ext cx="7924800" cy="5562600"/>
          </a:xfrm>
        </p:spPr>
        <p:txBody>
          <a:bodyPr>
            <a:noAutofit/>
          </a:bodyPr>
          <a:lstStyle/>
          <a:p>
            <a:r>
              <a:rPr lang="en-US" sz="2800" dirty="0"/>
              <a:t>1. The purpose of the research should be clearly defined and common concepts bemused. 2. The research procedure used should be described in sufficient detail to permit another researcher to repeat the research for further advancement, keeping the continuity of what has already been attained. 3. The procedural design of the research should be carefully planned to yield results that areas objective as possible. 4. The researcher should report with complete frankness, flaws in procedural design and estimate their effects upon the findings. 5. The analysis of data should be sufficiently adequate to reveal its significance and the methods of analysis used should be appropriate. The validity and reliability of the data should be checked carefully.</a:t>
            </a:r>
            <a:endParaRPr lang="ar-IQ" sz="2800" dirty="0" smtClean="0"/>
          </a:p>
        </p:txBody>
      </p:sp>
    </p:spTree>
    <p:extLst>
      <p:ext uri="{BB962C8B-B14F-4D97-AF65-F5344CB8AC3E}">
        <p14:creationId xmlns:p14="http://schemas.microsoft.com/office/powerpoint/2010/main" val="3157386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71600" y="304800"/>
            <a:ext cx="7162800" cy="584775"/>
          </a:xfrm>
          <a:prstGeom prst="rect">
            <a:avLst/>
          </a:prstGeom>
        </p:spPr>
        <p:txBody>
          <a:bodyPr wrap="square">
            <a:spAutoFit/>
          </a:bodyPr>
          <a:lstStyle/>
          <a:p>
            <a:pPr algn="l"/>
            <a:r>
              <a:rPr lang="en-US" sz="3200" dirty="0" smtClean="0"/>
              <a:t> </a:t>
            </a:r>
            <a:endParaRPr lang="en-US" dirty="0"/>
          </a:p>
        </p:txBody>
      </p:sp>
      <p:sp>
        <p:nvSpPr>
          <p:cNvPr id="2" name="Rectangle 1"/>
          <p:cNvSpPr/>
          <p:nvPr/>
        </p:nvSpPr>
        <p:spPr>
          <a:xfrm>
            <a:off x="1143000" y="58846"/>
            <a:ext cx="7696200" cy="7109639"/>
          </a:xfrm>
          <a:prstGeom prst="rect">
            <a:avLst/>
          </a:prstGeom>
        </p:spPr>
        <p:txBody>
          <a:bodyPr wrap="square">
            <a:spAutoFit/>
          </a:bodyPr>
          <a:lstStyle/>
          <a:p>
            <a:pPr algn="l"/>
            <a:r>
              <a:rPr lang="en-US" sz="2400" dirty="0"/>
              <a:t>6. Conclusions should be confined to those justified by the data of the research and limited to those for which the data provide an adequate basis. 7. Greater confidence in research is warranted if the researcher is experienced, has a good reputation in research and is a person of integrity. In other words, we can state the qualities of a good research as under: 1. Good research is systematic: It means that research is structured with specified steps to be taken in a specified sequence in accordance with the well defined set of rules. Systematic characteristic of the research does not rule out creative thinking but it certainly does reject the use of guessing and intuition in arriving at conclusions. 2. Good research is logical: This implies that research is guided by the rules of logical reasoning and the logical process of induction and deduction are of great value in carrying out research. Induction is the process of reasoning from a part to the whole whereas deduction is the process of reasoning from some premise to a conclusion which follows from that very premise. </a:t>
            </a:r>
          </a:p>
        </p:txBody>
      </p:sp>
    </p:spTree>
    <p:extLst>
      <p:ext uri="{BB962C8B-B14F-4D97-AF65-F5344CB8AC3E}">
        <p14:creationId xmlns:p14="http://schemas.microsoft.com/office/powerpoint/2010/main" val="1735109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0" y="471995"/>
            <a:ext cx="7543800" cy="369332"/>
          </a:xfrm>
          <a:prstGeom prst="rect">
            <a:avLst/>
          </a:prstGeom>
        </p:spPr>
        <p:txBody>
          <a:bodyPr wrap="square">
            <a:spAutoFit/>
          </a:bodyPr>
          <a:lstStyle/>
          <a:p>
            <a:pPr algn="l"/>
            <a:r>
              <a:rPr lang="en-US" dirty="0" smtClean="0"/>
              <a:t> </a:t>
            </a:r>
            <a:endParaRPr lang="en-US" dirty="0"/>
          </a:p>
        </p:txBody>
      </p:sp>
      <p:sp>
        <p:nvSpPr>
          <p:cNvPr id="2" name="Rectangle 1"/>
          <p:cNvSpPr/>
          <p:nvPr/>
        </p:nvSpPr>
        <p:spPr>
          <a:xfrm>
            <a:off x="1066800" y="0"/>
            <a:ext cx="7696200" cy="7109639"/>
          </a:xfrm>
          <a:prstGeom prst="rect">
            <a:avLst/>
          </a:prstGeom>
        </p:spPr>
        <p:txBody>
          <a:bodyPr wrap="square">
            <a:spAutoFit/>
          </a:bodyPr>
          <a:lstStyle/>
          <a:p>
            <a:pPr algn="l"/>
            <a:r>
              <a:rPr lang="en-US" sz="2400" dirty="0"/>
              <a:t>In fact, logical reasoning makes research more meaningful in the context of decision making. 3. Good research is empirical: It implies that research is related basically to one or more aspects of a real situation and deals with concrete data that provides a basis for external validity to research results. 4. Good research is replicable: This characteristic allows research results to be verified by replicating the study and thereby building a sound basis for decisions. WHAT IS A RESEARCH PROBLEM? A research problem is the situation that causes the researcher to feel apprehensive, confused and ill at ease. It is the demarcation of a problem area within a certain context involving the WHO or WHAT, the WHERE, the WHEN and the WHY of the problem situation. There are many problem situations that may give rise to research. Three sources usually contribute to problem identification. Own experience or the experience of others may be a source of problem supply. A second source could be scientific literature. You may read about certain findings and notice that a certain field was not covered. </a:t>
            </a:r>
          </a:p>
        </p:txBody>
      </p:sp>
      <p:sp>
        <p:nvSpPr>
          <p:cNvPr id="4" name="Rectangle 3"/>
          <p:cNvSpPr/>
          <p:nvPr/>
        </p:nvSpPr>
        <p:spPr>
          <a:xfrm>
            <a:off x="1219200" y="243513"/>
            <a:ext cx="7391400" cy="369332"/>
          </a:xfrm>
          <a:prstGeom prst="rect">
            <a:avLst/>
          </a:prstGeom>
        </p:spPr>
        <p:txBody>
          <a:bodyPr wrap="square">
            <a:spAutoFit/>
          </a:bodyPr>
          <a:lstStyle/>
          <a:p>
            <a:pPr algn="l"/>
            <a:r>
              <a:rPr lang="en-US" dirty="0" smtClean="0"/>
              <a:t> </a:t>
            </a:r>
            <a:endParaRPr lang="en-US" dirty="0"/>
          </a:p>
        </p:txBody>
      </p:sp>
    </p:spTree>
    <p:extLst>
      <p:ext uri="{BB962C8B-B14F-4D97-AF65-F5344CB8AC3E}">
        <p14:creationId xmlns:p14="http://schemas.microsoft.com/office/powerpoint/2010/main" val="2125172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95400" y="304801"/>
            <a:ext cx="7162800" cy="584775"/>
          </a:xfrm>
          <a:prstGeom prst="rect">
            <a:avLst/>
          </a:prstGeom>
        </p:spPr>
        <p:txBody>
          <a:bodyPr wrap="square">
            <a:spAutoFit/>
          </a:bodyPr>
          <a:lstStyle/>
          <a:p>
            <a:pPr algn="l"/>
            <a:r>
              <a:rPr lang="en-US" sz="3200" dirty="0" smtClean="0"/>
              <a:t> </a:t>
            </a:r>
            <a:endParaRPr lang="en-US" dirty="0"/>
          </a:p>
        </p:txBody>
      </p:sp>
      <p:sp>
        <p:nvSpPr>
          <p:cNvPr id="3" name="Rectangle 2"/>
          <p:cNvSpPr/>
          <p:nvPr/>
        </p:nvSpPr>
        <p:spPr>
          <a:xfrm>
            <a:off x="1295400" y="152400"/>
            <a:ext cx="6858000" cy="5632311"/>
          </a:xfrm>
          <a:prstGeom prst="rect">
            <a:avLst/>
          </a:prstGeom>
        </p:spPr>
        <p:txBody>
          <a:bodyPr wrap="square">
            <a:spAutoFit/>
          </a:bodyPr>
          <a:lstStyle/>
          <a:p>
            <a:pPr algn="l"/>
            <a:r>
              <a:rPr lang="en-US" sz="2400" dirty="0"/>
              <a:t>This could lead to a research problem. Theories could be a third source. Shortcomings in theories could be researched. Research can thus be aimed at clarifying or substantiating an existing theory, at clarifying contradictory findings, at correcting a faulty methodology, at correcting the inadequate or unsuitable use of statistical techniques, at reconciling conflicting opinions, or at solving existing practical As a researcher, you must have often read that defining a problem is the first step in a research process. But, have you ever wondered what is meant by defining a problem. Well, it simply means that the researcher has to lay down certain boundaries within which he/she has to study the problem with a predefined </a:t>
            </a:r>
            <a:r>
              <a:rPr lang="en-US" sz="2400" dirty="0" smtClean="0"/>
              <a:t>objective in mind.</a:t>
            </a:r>
            <a:endParaRPr lang="en-US" sz="2400" dirty="0"/>
          </a:p>
        </p:txBody>
      </p:sp>
    </p:spTree>
    <p:extLst>
      <p:ext uri="{BB962C8B-B14F-4D97-AF65-F5344CB8AC3E}">
        <p14:creationId xmlns:p14="http://schemas.microsoft.com/office/powerpoint/2010/main" val="674474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228600"/>
            <a:ext cx="7696200" cy="6124754"/>
          </a:xfrm>
          <a:prstGeom prst="rect">
            <a:avLst/>
          </a:prstGeom>
        </p:spPr>
        <p:txBody>
          <a:bodyPr wrap="square">
            <a:spAutoFit/>
          </a:bodyPr>
          <a:lstStyle/>
          <a:p>
            <a:pPr algn="l"/>
            <a:r>
              <a:rPr lang="en-US" sz="2800" dirty="0"/>
              <a:t>Defining a problem is a herculean task, and this must be done intelligently to avoid confusions that arise in the research operation. Try to follow the below steps systematically to best define a problem: i. State the problem in a general way: First state the problem in general terms with respect to some practical, scientific or intellectual interest. For this, the researcher may himself read the concerned subject matter thoroughly or take the help of the subject expert. Often, the guide states the problem in general terms; it depends on the researcher if he/she wants to narrow it down to operational terms. The problem stated should also be checked for ambiguity and feasibility.</a:t>
            </a:r>
          </a:p>
        </p:txBody>
      </p:sp>
    </p:spTree>
    <p:extLst>
      <p:ext uri="{BB962C8B-B14F-4D97-AF65-F5344CB8AC3E}">
        <p14:creationId xmlns:p14="http://schemas.microsoft.com/office/powerpoint/2010/main" val="2359140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76200"/>
            <a:ext cx="7086600" cy="5262979"/>
          </a:xfrm>
          <a:prstGeom prst="rect">
            <a:avLst/>
          </a:prstGeom>
        </p:spPr>
        <p:txBody>
          <a:bodyPr wrap="square">
            <a:spAutoFit/>
          </a:bodyPr>
          <a:lstStyle/>
          <a:p>
            <a:pPr algn="l"/>
            <a:r>
              <a:rPr lang="en-US" sz="2800" dirty="0"/>
              <a:t>ii. Understand the nature of the problem: The next step is to understand the nature and origin of the problem. The researcher needs to discuss the problem with those related to the subject matter in order to clearly understand the origin of the problem, its nature, objectives, and the environment in which the problem is to be studied. iii. Survey the available literature: All available literature including relevant theories, reports, records, and other relevant literature on the problem needs to be reviewed and examined</a:t>
            </a:r>
            <a:r>
              <a:rPr lang="en-US" dirty="0"/>
              <a:t>.</a:t>
            </a:r>
          </a:p>
        </p:txBody>
      </p:sp>
    </p:spTree>
    <p:extLst>
      <p:ext uri="{BB962C8B-B14F-4D97-AF65-F5344CB8AC3E}">
        <p14:creationId xmlns:p14="http://schemas.microsoft.com/office/powerpoint/2010/main" val="25205519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825</TotalTime>
  <Words>1443</Words>
  <Application>Microsoft Office PowerPoint</Application>
  <PresentationFormat>On-screen Show (4:3)</PresentationFormat>
  <Paragraphs>15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Solstice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Salah Aldeen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hf</dc:creator>
  <cp:lastModifiedBy>HP</cp:lastModifiedBy>
  <cp:revision>80</cp:revision>
  <dcterms:created xsi:type="dcterms:W3CDTF">2019-11-14T04:51:26Z</dcterms:created>
  <dcterms:modified xsi:type="dcterms:W3CDTF">2022-09-06T16:10:55Z</dcterms:modified>
</cp:coreProperties>
</file>