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7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 id="384" r:id="rId129"/>
    <p:sldId id="385" r:id="rId130"/>
    <p:sldId id="386" r:id="rId131"/>
    <p:sldId id="387"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 id="400" r:id="rId145"/>
    <p:sldId id="401" r:id="rId146"/>
    <p:sldId id="402" r:id="rId147"/>
    <p:sldId id="403" r:id="rId148"/>
    <p:sldId id="404" r:id="rId149"/>
    <p:sldId id="405" r:id="rId150"/>
    <p:sldId id="406" r:id="rId151"/>
    <p:sldId id="407" r:id="rId152"/>
    <p:sldId id="408" r:id="rId153"/>
    <p:sldId id="409" r:id="rId154"/>
    <p:sldId id="410" r:id="rId155"/>
    <p:sldId id="411" r:id="rId156"/>
    <p:sldId id="412" r:id="rId157"/>
    <p:sldId id="413" r:id="rId158"/>
    <p:sldId id="414" r:id="rId159"/>
    <p:sldId id="415" r:id="rId160"/>
    <p:sldId id="416" r:id="rId161"/>
    <p:sldId id="417" r:id="rId162"/>
    <p:sldId id="418" r:id="rId163"/>
    <p:sldId id="419" r:id="rId164"/>
    <p:sldId id="420" r:id="rId165"/>
    <p:sldId id="421" r:id="rId166"/>
    <p:sldId id="422" r:id="rId167"/>
    <p:sldId id="423" r:id="rId168"/>
    <p:sldId id="424" r:id="rId169"/>
    <p:sldId id="425" r:id="rId170"/>
    <p:sldId id="426" r:id="rId171"/>
    <p:sldId id="427" r:id="rId172"/>
    <p:sldId id="428" r:id="rId173"/>
    <p:sldId id="429" r:id="rId17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292" autoAdjust="0"/>
    <p:restoredTop sz="92349" autoAdjust="0"/>
  </p:normalViewPr>
  <p:slideViewPr>
    <p:cSldViewPr>
      <p:cViewPr varScale="1">
        <p:scale>
          <a:sx n="68" d="100"/>
          <a:sy n="68" d="100"/>
        </p:scale>
        <p:origin x="-142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notesMaster" Target="notesMasters/notesMaster1.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slide" Target="slides/slide168.xml"/><Relationship Id="rId177"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54A3CF8-9D1E-4DDF-8D43-967E1D0817DD}" type="datetimeFigureOut">
              <a:rPr lang="ar-IQ" smtClean="0"/>
              <a:t>03/02/1440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7A0F441-D2C0-4E5A-878D-7BAC6605C796}" type="slidenum">
              <a:rPr lang="ar-IQ" smtClean="0"/>
              <a:t>‹#›</a:t>
            </a:fld>
            <a:endParaRPr lang="ar-IQ"/>
          </a:p>
        </p:txBody>
      </p:sp>
    </p:spTree>
    <p:extLst>
      <p:ext uri="{BB962C8B-B14F-4D97-AF65-F5344CB8AC3E}">
        <p14:creationId xmlns:p14="http://schemas.microsoft.com/office/powerpoint/2010/main" val="85722683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17A0F441-D2C0-4E5A-878D-7BAC6605C796}" type="slidenum">
              <a:rPr lang="ar-IQ" smtClean="0"/>
              <a:t>11</a:t>
            </a:fld>
            <a:endParaRPr lang="ar-IQ"/>
          </a:p>
        </p:txBody>
      </p:sp>
    </p:spTree>
    <p:extLst>
      <p:ext uri="{BB962C8B-B14F-4D97-AF65-F5344CB8AC3E}">
        <p14:creationId xmlns:p14="http://schemas.microsoft.com/office/powerpoint/2010/main" val="1079918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17A0F441-D2C0-4E5A-878D-7BAC6605C796}" type="slidenum">
              <a:rPr lang="ar-IQ" smtClean="0"/>
              <a:t>82</a:t>
            </a:fld>
            <a:endParaRPr lang="ar-IQ"/>
          </a:p>
        </p:txBody>
      </p:sp>
    </p:spTree>
    <p:extLst>
      <p:ext uri="{BB962C8B-B14F-4D97-AF65-F5344CB8AC3E}">
        <p14:creationId xmlns:p14="http://schemas.microsoft.com/office/powerpoint/2010/main" val="3312071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1D5AF69-2EB9-449B-90FE-99BF2ED4E365}" type="datetimeFigureOut">
              <a:rPr lang="ar-IQ" smtClean="0"/>
              <a:t>03/02/1440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B4FD8FD-455B-49D7-93DF-A140DF568695}" type="slidenum">
              <a:rPr lang="ar-IQ" smtClean="0"/>
              <a:t>‹#›</a:t>
            </a:fld>
            <a:endParaRPr lang="ar-IQ"/>
          </a:p>
        </p:txBody>
      </p:sp>
    </p:spTree>
    <p:extLst>
      <p:ext uri="{BB962C8B-B14F-4D97-AF65-F5344CB8AC3E}">
        <p14:creationId xmlns:p14="http://schemas.microsoft.com/office/powerpoint/2010/main" val="2215013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1D5AF69-2EB9-449B-90FE-99BF2ED4E365}" type="datetimeFigureOut">
              <a:rPr lang="ar-IQ" smtClean="0"/>
              <a:t>03/02/1440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B4FD8FD-455B-49D7-93DF-A140DF568695}" type="slidenum">
              <a:rPr lang="ar-IQ" smtClean="0"/>
              <a:t>‹#›</a:t>
            </a:fld>
            <a:endParaRPr lang="ar-IQ"/>
          </a:p>
        </p:txBody>
      </p:sp>
    </p:spTree>
    <p:extLst>
      <p:ext uri="{BB962C8B-B14F-4D97-AF65-F5344CB8AC3E}">
        <p14:creationId xmlns:p14="http://schemas.microsoft.com/office/powerpoint/2010/main" val="3759214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1D5AF69-2EB9-449B-90FE-99BF2ED4E365}" type="datetimeFigureOut">
              <a:rPr lang="ar-IQ" smtClean="0"/>
              <a:t>03/02/1440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B4FD8FD-455B-49D7-93DF-A140DF568695}" type="slidenum">
              <a:rPr lang="ar-IQ" smtClean="0"/>
              <a:t>‹#›</a:t>
            </a:fld>
            <a:endParaRPr lang="ar-IQ"/>
          </a:p>
        </p:txBody>
      </p:sp>
    </p:spTree>
    <p:extLst>
      <p:ext uri="{BB962C8B-B14F-4D97-AF65-F5344CB8AC3E}">
        <p14:creationId xmlns:p14="http://schemas.microsoft.com/office/powerpoint/2010/main" val="654399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1D5AF69-2EB9-449B-90FE-99BF2ED4E365}" type="datetimeFigureOut">
              <a:rPr lang="ar-IQ" smtClean="0"/>
              <a:t>03/02/1440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B4FD8FD-455B-49D7-93DF-A140DF568695}" type="slidenum">
              <a:rPr lang="ar-IQ" smtClean="0"/>
              <a:t>‹#›</a:t>
            </a:fld>
            <a:endParaRPr lang="ar-IQ"/>
          </a:p>
        </p:txBody>
      </p:sp>
    </p:spTree>
    <p:extLst>
      <p:ext uri="{BB962C8B-B14F-4D97-AF65-F5344CB8AC3E}">
        <p14:creationId xmlns:p14="http://schemas.microsoft.com/office/powerpoint/2010/main" val="140748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1D5AF69-2EB9-449B-90FE-99BF2ED4E365}" type="datetimeFigureOut">
              <a:rPr lang="ar-IQ" smtClean="0"/>
              <a:t>03/02/1440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B4FD8FD-455B-49D7-93DF-A140DF568695}" type="slidenum">
              <a:rPr lang="ar-IQ" smtClean="0"/>
              <a:t>‹#›</a:t>
            </a:fld>
            <a:endParaRPr lang="ar-IQ"/>
          </a:p>
        </p:txBody>
      </p:sp>
    </p:spTree>
    <p:extLst>
      <p:ext uri="{BB962C8B-B14F-4D97-AF65-F5344CB8AC3E}">
        <p14:creationId xmlns:p14="http://schemas.microsoft.com/office/powerpoint/2010/main" val="360290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1D5AF69-2EB9-449B-90FE-99BF2ED4E365}" type="datetimeFigureOut">
              <a:rPr lang="ar-IQ" smtClean="0"/>
              <a:t>03/02/1440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B4FD8FD-455B-49D7-93DF-A140DF568695}" type="slidenum">
              <a:rPr lang="ar-IQ" smtClean="0"/>
              <a:t>‹#›</a:t>
            </a:fld>
            <a:endParaRPr lang="ar-IQ"/>
          </a:p>
        </p:txBody>
      </p:sp>
    </p:spTree>
    <p:extLst>
      <p:ext uri="{BB962C8B-B14F-4D97-AF65-F5344CB8AC3E}">
        <p14:creationId xmlns:p14="http://schemas.microsoft.com/office/powerpoint/2010/main" val="349985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1D5AF69-2EB9-449B-90FE-99BF2ED4E365}" type="datetimeFigureOut">
              <a:rPr lang="ar-IQ" smtClean="0"/>
              <a:t>03/02/1440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B4FD8FD-455B-49D7-93DF-A140DF568695}" type="slidenum">
              <a:rPr lang="ar-IQ" smtClean="0"/>
              <a:t>‹#›</a:t>
            </a:fld>
            <a:endParaRPr lang="ar-IQ"/>
          </a:p>
        </p:txBody>
      </p:sp>
    </p:spTree>
    <p:extLst>
      <p:ext uri="{BB962C8B-B14F-4D97-AF65-F5344CB8AC3E}">
        <p14:creationId xmlns:p14="http://schemas.microsoft.com/office/powerpoint/2010/main" val="3981184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1D5AF69-2EB9-449B-90FE-99BF2ED4E365}" type="datetimeFigureOut">
              <a:rPr lang="ar-IQ" smtClean="0"/>
              <a:t>03/02/1440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B4FD8FD-455B-49D7-93DF-A140DF568695}" type="slidenum">
              <a:rPr lang="ar-IQ" smtClean="0"/>
              <a:t>‹#›</a:t>
            </a:fld>
            <a:endParaRPr lang="ar-IQ"/>
          </a:p>
        </p:txBody>
      </p:sp>
    </p:spTree>
    <p:extLst>
      <p:ext uri="{BB962C8B-B14F-4D97-AF65-F5344CB8AC3E}">
        <p14:creationId xmlns:p14="http://schemas.microsoft.com/office/powerpoint/2010/main" val="3156036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1D5AF69-2EB9-449B-90FE-99BF2ED4E365}" type="datetimeFigureOut">
              <a:rPr lang="ar-IQ" smtClean="0"/>
              <a:t>03/02/1440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B4FD8FD-455B-49D7-93DF-A140DF568695}" type="slidenum">
              <a:rPr lang="ar-IQ" smtClean="0"/>
              <a:t>‹#›</a:t>
            </a:fld>
            <a:endParaRPr lang="ar-IQ"/>
          </a:p>
        </p:txBody>
      </p:sp>
    </p:spTree>
    <p:extLst>
      <p:ext uri="{BB962C8B-B14F-4D97-AF65-F5344CB8AC3E}">
        <p14:creationId xmlns:p14="http://schemas.microsoft.com/office/powerpoint/2010/main" val="2342835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1D5AF69-2EB9-449B-90FE-99BF2ED4E365}" type="datetimeFigureOut">
              <a:rPr lang="ar-IQ" smtClean="0"/>
              <a:t>03/02/1440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B4FD8FD-455B-49D7-93DF-A140DF568695}" type="slidenum">
              <a:rPr lang="ar-IQ" smtClean="0"/>
              <a:t>‹#›</a:t>
            </a:fld>
            <a:endParaRPr lang="ar-IQ"/>
          </a:p>
        </p:txBody>
      </p:sp>
    </p:spTree>
    <p:extLst>
      <p:ext uri="{BB962C8B-B14F-4D97-AF65-F5344CB8AC3E}">
        <p14:creationId xmlns:p14="http://schemas.microsoft.com/office/powerpoint/2010/main" val="850313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1D5AF69-2EB9-449B-90FE-99BF2ED4E365}" type="datetimeFigureOut">
              <a:rPr lang="ar-IQ" smtClean="0"/>
              <a:t>03/02/1440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B4FD8FD-455B-49D7-93DF-A140DF568695}" type="slidenum">
              <a:rPr lang="ar-IQ" smtClean="0"/>
              <a:t>‹#›</a:t>
            </a:fld>
            <a:endParaRPr lang="ar-IQ"/>
          </a:p>
        </p:txBody>
      </p:sp>
    </p:spTree>
    <p:extLst>
      <p:ext uri="{BB962C8B-B14F-4D97-AF65-F5344CB8AC3E}">
        <p14:creationId xmlns:p14="http://schemas.microsoft.com/office/powerpoint/2010/main" val="605626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1D5AF69-2EB9-449B-90FE-99BF2ED4E365}" type="datetimeFigureOut">
              <a:rPr lang="ar-IQ" smtClean="0"/>
              <a:t>03/02/1440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B4FD8FD-455B-49D7-93DF-A140DF568695}" type="slidenum">
              <a:rPr lang="ar-IQ" smtClean="0"/>
              <a:t>‹#›</a:t>
            </a:fld>
            <a:endParaRPr lang="ar-IQ"/>
          </a:p>
        </p:txBody>
      </p:sp>
    </p:spTree>
    <p:extLst>
      <p:ext uri="{BB962C8B-B14F-4D97-AF65-F5344CB8AC3E}">
        <p14:creationId xmlns:p14="http://schemas.microsoft.com/office/powerpoint/2010/main" val="1956122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justLow">
              <a:lnSpc>
                <a:spcPct val="150000"/>
              </a:lnSpc>
            </a:pPr>
            <a:r>
              <a:rPr lang="ar-IQ" sz="4800" b="1" dirty="0">
                <a:ea typeface="Calibri"/>
              </a:rPr>
              <a:t>السلوك الاداري: </a:t>
            </a:r>
            <a:r>
              <a:rPr lang="ar-IQ" sz="4800" dirty="0">
                <a:ea typeface="Calibri"/>
              </a:rPr>
              <a:t> </a:t>
            </a:r>
            <a:r>
              <a:rPr lang="ar-IQ" dirty="0">
                <a:ea typeface="Calibri"/>
              </a:rPr>
              <a:t>سلوك فئة المدراء الذين تكون مسؤوليتهم الاشراف على غيرهم وتضم وزير/ </a:t>
            </a:r>
            <a:r>
              <a:rPr lang="ar-IQ" dirty="0" err="1">
                <a:ea typeface="Calibri"/>
              </a:rPr>
              <a:t>م.ع</a:t>
            </a:r>
            <a:r>
              <a:rPr lang="ar-IQ" dirty="0">
                <a:ea typeface="Calibri"/>
              </a:rPr>
              <a:t> / </a:t>
            </a:r>
            <a:r>
              <a:rPr lang="ar-IQ" dirty="0" err="1">
                <a:ea typeface="Calibri"/>
              </a:rPr>
              <a:t>ر.ق</a:t>
            </a:r>
            <a:r>
              <a:rPr lang="ar-IQ" dirty="0">
                <a:ea typeface="Calibri"/>
              </a:rPr>
              <a:t>/ </a:t>
            </a:r>
            <a:r>
              <a:rPr lang="ar-IQ" dirty="0" err="1">
                <a:ea typeface="Calibri"/>
              </a:rPr>
              <a:t>م.س</a:t>
            </a:r>
            <a:r>
              <a:rPr lang="ar-IQ" dirty="0">
                <a:ea typeface="Calibri"/>
              </a:rPr>
              <a:t> / </a:t>
            </a:r>
            <a:r>
              <a:rPr lang="ar-IQ" dirty="0" err="1">
                <a:ea typeface="Calibri"/>
              </a:rPr>
              <a:t>م.و</a:t>
            </a:r>
            <a:r>
              <a:rPr lang="ar-IQ" dirty="0">
                <a:ea typeface="Calibri"/>
              </a:rPr>
              <a:t> </a:t>
            </a:r>
            <a:r>
              <a:rPr lang="en-US" sz="3200" dirty="0">
                <a:ea typeface="Calibri"/>
                <a:cs typeface="Arial"/>
              </a:rPr>
              <a:t/>
            </a:r>
            <a:br>
              <a:rPr lang="en-US" sz="3200" dirty="0">
                <a:ea typeface="Calibri"/>
                <a:cs typeface="Arial"/>
              </a:rPr>
            </a:br>
            <a:endParaRPr lang="ar-IQ" dirty="0"/>
          </a:p>
        </p:txBody>
      </p:sp>
    </p:spTree>
    <p:extLst>
      <p:ext uri="{BB962C8B-B14F-4D97-AF65-F5344CB8AC3E}">
        <p14:creationId xmlns:p14="http://schemas.microsoft.com/office/powerpoint/2010/main" val="4245317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193314" cy="712333"/>
          </a:xfrm>
        </p:spPr>
        <p:txBody>
          <a:bodyPr>
            <a:normAutofit fontScale="90000"/>
          </a:bodyPr>
          <a:lstStyle/>
          <a:p>
            <a:r>
              <a:rPr lang="ar-IQ" b="1" u="sng" dirty="0">
                <a:ea typeface="Calibri"/>
              </a:rPr>
              <a:t>نظريات الشخصية</a:t>
            </a:r>
            <a:endParaRPr lang="ar-IQ" dirty="0"/>
          </a:p>
        </p:txBody>
      </p:sp>
      <p:sp>
        <p:nvSpPr>
          <p:cNvPr id="3" name="عنصر نائب للمحتوى 2"/>
          <p:cNvSpPr>
            <a:spLocks noGrp="1"/>
          </p:cNvSpPr>
          <p:nvPr>
            <p:ph idx="1"/>
          </p:nvPr>
        </p:nvSpPr>
        <p:spPr>
          <a:xfrm>
            <a:off x="457200" y="1052736"/>
            <a:ext cx="8219256" cy="5073427"/>
          </a:xfrm>
        </p:spPr>
        <p:txBody>
          <a:bodyPr>
            <a:normAutofit fontScale="77500" lnSpcReduction="20000"/>
          </a:bodyPr>
          <a:lstStyle/>
          <a:p>
            <a:pPr algn="justLow">
              <a:lnSpc>
                <a:spcPct val="150000"/>
              </a:lnSpc>
            </a:pPr>
            <a:r>
              <a:rPr lang="ar-IQ" dirty="0">
                <a:ea typeface="Calibri"/>
                <a:cs typeface="Times New Roman"/>
              </a:rPr>
              <a:t>- نظرية الانماط العامة الشخصية (تضم 6 انماط وهي</a:t>
            </a:r>
            <a:endParaRPr lang="en-US" sz="2000" dirty="0">
              <a:ea typeface="Calibri"/>
              <a:cs typeface="Arial"/>
            </a:endParaRPr>
          </a:p>
          <a:p>
            <a:pPr algn="justLow">
              <a:lnSpc>
                <a:spcPct val="150000"/>
              </a:lnSpc>
            </a:pPr>
            <a:r>
              <a:rPr lang="ar-IQ" dirty="0">
                <a:ea typeface="Calibri"/>
                <a:cs typeface="Times New Roman"/>
              </a:rPr>
              <a:t>- الواقعية , يتمتع بالقوة والمهارة والقدرة , الالتزام , والطاعة , المثابرة , مثل المزارع , العامل </a:t>
            </a:r>
            <a:endParaRPr lang="en-US" sz="2000" dirty="0">
              <a:ea typeface="Calibri"/>
              <a:cs typeface="Arial"/>
            </a:endParaRPr>
          </a:p>
          <a:p>
            <a:pPr algn="justLow">
              <a:lnSpc>
                <a:spcPct val="150000"/>
              </a:lnSpc>
            </a:pPr>
            <a:r>
              <a:rPr lang="ar-IQ" dirty="0">
                <a:ea typeface="Calibri"/>
                <a:cs typeface="Times New Roman"/>
              </a:rPr>
              <a:t>- تحقيقية , يفكر ينظم , قادر على التحليل والاستطلاع , استقلالية في العمل , يفصل الاعمال كما في رجال الشرطة , الاستخبارات , الاعلام , الرياضيات </a:t>
            </a:r>
            <a:endParaRPr lang="en-US" sz="2000" dirty="0">
              <a:ea typeface="Calibri"/>
              <a:cs typeface="Arial"/>
            </a:endParaRPr>
          </a:p>
          <a:p>
            <a:pPr algn="justLow">
              <a:lnSpc>
                <a:spcPct val="150000"/>
              </a:lnSpc>
            </a:pPr>
            <a:r>
              <a:rPr lang="ar-IQ" dirty="0">
                <a:ea typeface="Calibri"/>
                <a:cs typeface="Times New Roman"/>
              </a:rPr>
              <a:t>- الاجتماعية , يساعد , يساند ,  يعاون , يصادق , يتفهم الاخرين كما في المعالج النفسي , المرشد الاجتماعي, المدرس , المعلم </a:t>
            </a:r>
            <a:endParaRPr lang="en-US" sz="2000" dirty="0">
              <a:ea typeface="Calibri"/>
              <a:cs typeface="Arial"/>
            </a:endParaRPr>
          </a:p>
          <a:p>
            <a:pPr algn="justLow">
              <a:lnSpc>
                <a:spcPct val="150000"/>
              </a:lnSpc>
            </a:pPr>
            <a:r>
              <a:rPr lang="ar-IQ" dirty="0">
                <a:ea typeface="Calibri"/>
                <a:cs typeface="Times New Roman"/>
              </a:rPr>
              <a:t>- تقليدية , الكفاءة , الالتزام </a:t>
            </a:r>
            <a:r>
              <a:rPr lang="ar-IQ" dirty="0" err="1">
                <a:ea typeface="Calibri"/>
                <a:cs typeface="Times New Roman"/>
              </a:rPr>
              <a:t>بالتعلبمات</a:t>
            </a:r>
            <a:r>
              <a:rPr lang="ar-IQ" dirty="0">
                <a:ea typeface="Calibri"/>
                <a:cs typeface="Times New Roman"/>
              </a:rPr>
              <a:t> , قدرة على التخيل محدودة , يمارس اعمال بسيطة كما في السكرتارية , المحاسبة , المصرفين .</a:t>
            </a:r>
            <a:endParaRPr lang="en-US" sz="2000" dirty="0">
              <a:ea typeface="Calibri"/>
              <a:cs typeface="Arial"/>
            </a:endParaRPr>
          </a:p>
          <a:p>
            <a:endParaRPr lang="ar-IQ" dirty="0"/>
          </a:p>
        </p:txBody>
      </p:sp>
    </p:spTree>
    <p:extLst>
      <p:ext uri="{BB962C8B-B14F-4D97-AF65-F5344CB8AC3E}">
        <p14:creationId xmlns:p14="http://schemas.microsoft.com/office/powerpoint/2010/main" val="242022994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435280" cy="5721499"/>
          </a:xfrm>
        </p:spPr>
        <p:txBody>
          <a:bodyPr>
            <a:normAutofit fontScale="92500" lnSpcReduction="10000"/>
          </a:bodyPr>
          <a:lstStyle/>
          <a:p>
            <a:pPr algn="justLow">
              <a:lnSpc>
                <a:spcPct val="150000"/>
              </a:lnSpc>
            </a:pPr>
            <a:r>
              <a:rPr lang="ar-IQ" dirty="0">
                <a:ea typeface="Calibri"/>
                <a:cs typeface="Times New Roman"/>
              </a:rPr>
              <a:t>معوقات ناشئة من طبيعة التنظيم من حيث </a:t>
            </a:r>
            <a:endParaRPr lang="en-US" sz="2000" dirty="0">
              <a:ea typeface="Calibri"/>
              <a:cs typeface="Arial"/>
            </a:endParaRPr>
          </a:p>
          <a:p>
            <a:pPr algn="justLow">
              <a:lnSpc>
                <a:spcPct val="150000"/>
              </a:lnSpc>
            </a:pPr>
            <a:r>
              <a:rPr lang="ar-IQ" dirty="0">
                <a:ea typeface="Calibri"/>
                <a:cs typeface="Times New Roman"/>
              </a:rPr>
              <a:t>- غموض الادوار وعدم تحديد الصلاحيات وعدم صلاحية نطاق الاشراف .</a:t>
            </a:r>
            <a:endParaRPr lang="en-US" sz="2000" dirty="0">
              <a:ea typeface="Calibri"/>
              <a:cs typeface="Arial"/>
            </a:endParaRPr>
          </a:p>
          <a:p>
            <a:pPr algn="justLow">
              <a:lnSpc>
                <a:spcPct val="150000"/>
              </a:lnSpc>
            </a:pPr>
            <a:r>
              <a:rPr lang="ar-IQ" dirty="0">
                <a:ea typeface="Calibri"/>
                <a:cs typeface="Times New Roman"/>
              </a:rPr>
              <a:t>- مركزية (الرجوع الى شخص مسؤول واحد فقط) عدد المستويات الادارية  من حيث التحريف – عدم تجانس الجماعات (فكلما تجانست الجماعة كمهندسين مثلا </a:t>
            </a:r>
            <a:r>
              <a:rPr lang="ar-IQ" dirty="0" err="1">
                <a:ea typeface="Calibri"/>
                <a:cs typeface="Times New Roman"/>
              </a:rPr>
              <a:t>التفاهيم</a:t>
            </a:r>
            <a:r>
              <a:rPr lang="ar-IQ" dirty="0">
                <a:ea typeface="Calibri"/>
                <a:cs typeface="Times New Roman"/>
              </a:rPr>
              <a:t> كبير وواسع في حين اختلاف الجماعة ما بين اداري ومهندس وكيماوي يكون التفاهم ابطْ واصعب).</a:t>
            </a:r>
            <a:endParaRPr lang="en-US" sz="2000" dirty="0">
              <a:ea typeface="Calibri"/>
              <a:cs typeface="Arial"/>
            </a:endParaRPr>
          </a:p>
          <a:p>
            <a:endParaRPr lang="ar-IQ" dirty="0"/>
          </a:p>
        </p:txBody>
      </p:sp>
    </p:spTree>
    <p:extLst>
      <p:ext uri="{BB962C8B-B14F-4D97-AF65-F5344CB8AC3E}">
        <p14:creationId xmlns:p14="http://schemas.microsoft.com/office/powerpoint/2010/main" val="13755636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*وسائل تغلب على معوقات الاتصال</a:t>
            </a:r>
            <a:endParaRPr lang="ar-IQ" dirty="0"/>
          </a:p>
        </p:txBody>
      </p:sp>
      <p:sp>
        <p:nvSpPr>
          <p:cNvPr id="3" name="عنصر نائب للمحتوى 2"/>
          <p:cNvSpPr>
            <a:spLocks noGrp="1"/>
          </p:cNvSpPr>
          <p:nvPr>
            <p:ph idx="1"/>
          </p:nvPr>
        </p:nvSpPr>
        <p:spPr>
          <a:xfrm>
            <a:off x="179512" y="1600200"/>
            <a:ext cx="8507288" cy="4525963"/>
          </a:xfrm>
        </p:spPr>
        <p:txBody>
          <a:bodyPr>
            <a:normAutofit fontScale="85000" lnSpcReduction="10000"/>
          </a:bodyPr>
          <a:lstStyle/>
          <a:p>
            <a:pPr algn="justLow">
              <a:lnSpc>
                <a:spcPct val="150000"/>
              </a:lnSpc>
            </a:pPr>
            <a:r>
              <a:rPr lang="ar-IQ" dirty="0">
                <a:ea typeface="Calibri"/>
                <a:cs typeface="Times New Roman"/>
              </a:rPr>
              <a:t>اعطاء القيادات الادارية الاهمية اللازمة للاتصالات.</a:t>
            </a:r>
            <a:endParaRPr lang="en-US" sz="2000" dirty="0">
              <a:ea typeface="Calibri"/>
              <a:cs typeface="Arial"/>
            </a:endParaRPr>
          </a:p>
          <a:p>
            <a:pPr algn="justLow">
              <a:lnSpc>
                <a:spcPct val="150000"/>
              </a:lnSpc>
            </a:pPr>
            <a:r>
              <a:rPr lang="ar-IQ" dirty="0" smtClean="0">
                <a:ea typeface="Calibri"/>
                <a:cs typeface="Times New Roman"/>
              </a:rPr>
              <a:t>تطابق </a:t>
            </a:r>
            <a:r>
              <a:rPr lang="ar-IQ" dirty="0">
                <a:ea typeface="Calibri"/>
                <a:cs typeface="Times New Roman"/>
              </a:rPr>
              <a:t>الافعال –الاقوال للقيادات الادارية.</a:t>
            </a:r>
            <a:endParaRPr lang="en-US" sz="2000" dirty="0">
              <a:ea typeface="Calibri"/>
              <a:cs typeface="Arial"/>
            </a:endParaRPr>
          </a:p>
          <a:p>
            <a:pPr algn="justLow">
              <a:lnSpc>
                <a:spcPct val="150000"/>
              </a:lnSpc>
            </a:pPr>
            <a:r>
              <a:rPr lang="ar-IQ" dirty="0">
                <a:ea typeface="Calibri"/>
                <a:cs typeface="Times New Roman"/>
              </a:rPr>
              <a:t>زيادة التفاعل وتبادل الراي بين </a:t>
            </a:r>
            <a:r>
              <a:rPr lang="ar-IQ" dirty="0" err="1">
                <a:ea typeface="Calibri"/>
                <a:cs typeface="Times New Roman"/>
              </a:rPr>
              <a:t>الادارين</a:t>
            </a:r>
            <a:r>
              <a:rPr lang="ar-IQ" dirty="0">
                <a:ea typeface="Calibri"/>
                <a:cs typeface="Times New Roman"/>
              </a:rPr>
              <a:t> والعاملين بحيث تكون اعلى الى الادنى والادنى الى الاعلى.</a:t>
            </a:r>
            <a:endParaRPr lang="en-US" sz="2000" dirty="0">
              <a:ea typeface="Calibri"/>
              <a:cs typeface="Arial"/>
            </a:endParaRPr>
          </a:p>
          <a:p>
            <a:pPr algn="justLow">
              <a:lnSpc>
                <a:spcPct val="150000"/>
              </a:lnSpc>
            </a:pPr>
            <a:r>
              <a:rPr lang="ar-IQ" dirty="0" smtClean="0">
                <a:ea typeface="Calibri"/>
                <a:cs typeface="Times New Roman"/>
              </a:rPr>
              <a:t>- 4- </a:t>
            </a:r>
            <a:r>
              <a:rPr lang="ar-IQ" dirty="0">
                <a:ea typeface="Calibri"/>
                <a:cs typeface="Times New Roman"/>
              </a:rPr>
              <a:t>قبول الادارة لسماع اخبار سيئة (ايصال المعلومات بدون تحريف).</a:t>
            </a:r>
            <a:endParaRPr lang="en-US" sz="2000" dirty="0">
              <a:ea typeface="Calibri"/>
              <a:cs typeface="Arial"/>
            </a:endParaRPr>
          </a:p>
          <a:p>
            <a:pPr algn="justLow">
              <a:lnSpc>
                <a:spcPct val="150000"/>
              </a:lnSpc>
            </a:pPr>
            <a:r>
              <a:rPr lang="ar-IQ" dirty="0">
                <a:ea typeface="Calibri"/>
                <a:cs typeface="Times New Roman"/>
              </a:rPr>
              <a:t>5- مراعاة طبيعة ومستوى ادراك متلقي الرسالة متعلم ، مثقف يختلف عن الامي – الجاهل على وفق تناغم الاتصال مع مستوى المتلقي.</a:t>
            </a:r>
            <a:endParaRPr lang="en-US" sz="2000" dirty="0">
              <a:ea typeface="Calibri"/>
              <a:cs typeface="Arial"/>
            </a:endParaRPr>
          </a:p>
          <a:p>
            <a:endParaRPr lang="ar-IQ" dirty="0"/>
          </a:p>
        </p:txBody>
      </p:sp>
    </p:spTree>
    <p:extLst>
      <p:ext uri="{BB962C8B-B14F-4D97-AF65-F5344CB8AC3E}">
        <p14:creationId xmlns:p14="http://schemas.microsoft.com/office/powerpoint/2010/main" val="112898997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a:lnSpc>
                <a:spcPct val="150000"/>
              </a:lnSpc>
            </a:pPr>
            <a:r>
              <a:rPr lang="ar-IQ" u="sng" dirty="0">
                <a:ea typeface="Calibri"/>
              </a:rPr>
              <a:t>الصراع</a:t>
            </a:r>
            <a:r>
              <a:rPr lang="ar-IQ" dirty="0">
                <a:ea typeface="Calibri"/>
              </a:rPr>
              <a:t>: </a:t>
            </a:r>
            <a:r>
              <a:rPr lang="en-US" sz="3200" dirty="0">
                <a:ea typeface="Calibri"/>
                <a:cs typeface="Arial"/>
              </a:rPr>
              <a:t/>
            </a:r>
            <a:br>
              <a:rPr lang="en-US" sz="3200" dirty="0">
                <a:ea typeface="Calibri"/>
                <a:cs typeface="Arial"/>
              </a:rPr>
            </a:br>
            <a:endParaRPr lang="ar-IQ" dirty="0"/>
          </a:p>
        </p:txBody>
      </p:sp>
      <p:sp>
        <p:nvSpPr>
          <p:cNvPr id="3" name="عنصر نائب للمحتوى 2"/>
          <p:cNvSpPr>
            <a:spLocks noGrp="1"/>
          </p:cNvSpPr>
          <p:nvPr>
            <p:ph idx="1"/>
          </p:nvPr>
        </p:nvSpPr>
        <p:spPr/>
        <p:txBody>
          <a:bodyPr>
            <a:normAutofit fontScale="92500"/>
          </a:bodyPr>
          <a:lstStyle/>
          <a:p>
            <a:pPr algn="justLow">
              <a:lnSpc>
                <a:spcPct val="150000"/>
              </a:lnSpc>
            </a:pPr>
            <a:r>
              <a:rPr lang="ar-IQ" dirty="0">
                <a:ea typeface="Calibri"/>
                <a:cs typeface="Times New Roman"/>
              </a:rPr>
              <a:t>عمل مقصود يراد به تأثير طرف في طرف اخر (فرد- مجموعة افراد) تأثير بحيث يؤثر في قدرته على تحقيق اهداف الطرف الثاني (سلبياً ، ايجابياً).</a:t>
            </a:r>
            <a:endParaRPr lang="en-US" sz="2000" dirty="0">
              <a:ea typeface="Calibri"/>
              <a:cs typeface="Arial"/>
            </a:endParaRPr>
          </a:p>
          <a:p>
            <a:pPr algn="justLow">
              <a:lnSpc>
                <a:spcPct val="150000"/>
              </a:lnSpc>
            </a:pPr>
            <a:r>
              <a:rPr lang="ar-IQ" dirty="0">
                <a:ea typeface="Calibri"/>
                <a:cs typeface="Times New Roman"/>
              </a:rPr>
              <a:t> هي عملية تفاعل اجتماعي تبدأ بين طرفين او اكثر وعندما يدرك احد الاطراف ان الطرف الاخر يعيق تحقيق اهدافه مما يولد له احباط تجعله يتخذ موقف  السلوك المعادي المنتهي بالصراع.</a:t>
            </a:r>
            <a:endParaRPr lang="en-US" sz="2000" dirty="0">
              <a:ea typeface="Calibri"/>
              <a:cs typeface="Arial"/>
            </a:endParaRPr>
          </a:p>
          <a:p>
            <a:endParaRPr lang="ar-IQ" dirty="0"/>
          </a:p>
        </p:txBody>
      </p:sp>
    </p:spTree>
    <p:extLst>
      <p:ext uri="{BB962C8B-B14F-4D97-AF65-F5344CB8AC3E}">
        <p14:creationId xmlns:p14="http://schemas.microsoft.com/office/powerpoint/2010/main" val="172803033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نظريات الصراع </a:t>
            </a:r>
            <a:endParaRPr lang="ar-IQ" dirty="0"/>
          </a:p>
        </p:txBody>
      </p:sp>
      <p:sp>
        <p:nvSpPr>
          <p:cNvPr id="3" name="عنصر نائب للمحتوى 2"/>
          <p:cNvSpPr>
            <a:spLocks noGrp="1"/>
          </p:cNvSpPr>
          <p:nvPr>
            <p:ph idx="1"/>
          </p:nvPr>
        </p:nvSpPr>
        <p:spPr/>
        <p:txBody>
          <a:bodyPr>
            <a:normAutofit fontScale="92500" lnSpcReduction="10000"/>
          </a:bodyPr>
          <a:lstStyle/>
          <a:p>
            <a:pPr algn="justLow">
              <a:lnSpc>
                <a:spcPct val="150000"/>
              </a:lnSpc>
            </a:pPr>
            <a:r>
              <a:rPr lang="ar-IQ" dirty="0">
                <a:ea typeface="Calibri"/>
                <a:cs typeface="Times New Roman"/>
              </a:rPr>
              <a:t> تقليدية / تفترض </a:t>
            </a:r>
            <a:endParaRPr lang="en-US" sz="2000" dirty="0">
              <a:ea typeface="Calibri"/>
              <a:cs typeface="Arial"/>
            </a:endParaRPr>
          </a:p>
          <a:p>
            <a:pPr algn="justLow">
              <a:lnSpc>
                <a:spcPct val="150000"/>
              </a:lnSpc>
            </a:pPr>
            <a:r>
              <a:rPr lang="ar-IQ" dirty="0">
                <a:ea typeface="Calibri"/>
                <a:cs typeface="Times New Roman"/>
              </a:rPr>
              <a:t>1- الصراع يمكن تجنبه </a:t>
            </a:r>
            <a:endParaRPr lang="en-US" sz="2000" dirty="0">
              <a:ea typeface="Calibri"/>
              <a:cs typeface="Arial"/>
            </a:endParaRPr>
          </a:p>
          <a:p>
            <a:pPr algn="justLow">
              <a:lnSpc>
                <a:spcPct val="150000"/>
              </a:lnSpc>
            </a:pPr>
            <a:r>
              <a:rPr lang="ar-IQ" dirty="0">
                <a:ea typeface="Calibri"/>
                <a:cs typeface="Times New Roman"/>
              </a:rPr>
              <a:t>2- يحدث بواسطة اشخاص معينين</a:t>
            </a:r>
            <a:endParaRPr lang="en-US" sz="2000" dirty="0">
              <a:ea typeface="Calibri"/>
              <a:cs typeface="Arial"/>
            </a:endParaRPr>
          </a:p>
          <a:p>
            <a:pPr algn="justLow">
              <a:lnSpc>
                <a:spcPct val="150000"/>
              </a:lnSpc>
            </a:pPr>
            <a:r>
              <a:rPr lang="ar-IQ" dirty="0">
                <a:ea typeface="Calibri"/>
                <a:cs typeface="Times New Roman"/>
              </a:rPr>
              <a:t>3- تلعب السلطة دور فاعل لمنع الصراع .</a:t>
            </a:r>
            <a:endParaRPr lang="en-US" sz="2000" dirty="0">
              <a:ea typeface="Calibri"/>
              <a:cs typeface="Arial"/>
            </a:endParaRPr>
          </a:p>
          <a:p>
            <a:pPr algn="justLow">
              <a:lnSpc>
                <a:spcPct val="150000"/>
              </a:lnSpc>
            </a:pPr>
            <a:r>
              <a:rPr lang="ar-IQ" dirty="0">
                <a:ea typeface="Calibri"/>
                <a:cs typeface="Times New Roman"/>
              </a:rPr>
              <a:t>4- اذا حدث الصراع يترك ويتجاهل لان الحديث عنه غير مرغوب.</a:t>
            </a:r>
            <a:endParaRPr lang="en-US" sz="2000" dirty="0">
              <a:ea typeface="Calibri"/>
              <a:cs typeface="Arial"/>
            </a:endParaRPr>
          </a:p>
          <a:p>
            <a:endParaRPr lang="ar-IQ" dirty="0"/>
          </a:p>
        </p:txBody>
      </p:sp>
    </p:spTree>
    <p:extLst>
      <p:ext uri="{BB962C8B-B14F-4D97-AF65-F5344CB8AC3E}">
        <p14:creationId xmlns:p14="http://schemas.microsoft.com/office/powerpoint/2010/main" val="394502205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19256" cy="5217443"/>
          </a:xfrm>
        </p:spPr>
        <p:txBody>
          <a:bodyPr/>
          <a:lstStyle/>
          <a:p>
            <a:pPr algn="justLow">
              <a:lnSpc>
                <a:spcPct val="150000"/>
              </a:lnSpc>
            </a:pPr>
            <a:r>
              <a:rPr lang="ar-IQ" dirty="0">
                <a:ea typeface="Calibri"/>
                <a:cs typeface="Times New Roman"/>
              </a:rPr>
              <a:t>التفاعلية (حديثة)</a:t>
            </a:r>
            <a:endParaRPr lang="en-US" sz="2000" dirty="0">
              <a:ea typeface="Calibri"/>
              <a:cs typeface="Arial"/>
            </a:endParaRPr>
          </a:p>
          <a:p>
            <a:pPr algn="justLow">
              <a:lnSpc>
                <a:spcPct val="150000"/>
              </a:lnSpc>
            </a:pPr>
            <a:r>
              <a:rPr lang="ar-IQ" dirty="0">
                <a:ea typeface="Calibri"/>
                <a:cs typeface="Times New Roman"/>
              </a:rPr>
              <a:t> 1- الصراع يمكن تجنبه </a:t>
            </a:r>
            <a:endParaRPr lang="en-US" sz="2000" dirty="0">
              <a:ea typeface="Calibri"/>
              <a:cs typeface="Arial"/>
            </a:endParaRPr>
          </a:p>
          <a:p>
            <a:pPr algn="justLow">
              <a:lnSpc>
                <a:spcPct val="150000"/>
              </a:lnSpc>
            </a:pPr>
            <a:r>
              <a:rPr lang="ar-IQ" dirty="0">
                <a:ea typeface="Calibri"/>
                <a:cs typeface="Times New Roman"/>
              </a:rPr>
              <a:t> 2- الصراع حالة طبيعية للتجديد</a:t>
            </a:r>
            <a:endParaRPr lang="en-US" sz="2000" dirty="0">
              <a:ea typeface="Calibri"/>
              <a:cs typeface="Arial"/>
            </a:endParaRPr>
          </a:p>
          <a:p>
            <a:pPr algn="justLow">
              <a:lnSpc>
                <a:spcPct val="150000"/>
              </a:lnSpc>
            </a:pPr>
            <a:r>
              <a:rPr lang="ar-IQ" dirty="0">
                <a:ea typeface="Calibri"/>
                <a:cs typeface="Times New Roman"/>
              </a:rPr>
              <a:t> 3- ادارة الصراع ممكن تنفيذه</a:t>
            </a:r>
            <a:endParaRPr lang="en-US" sz="2000" dirty="0">
              <a:ea typeface="Calibri"/>
              <a:cs typeface="Arial"/>
            </a:endParaRPr>
          </a:p>
          <a:p>
            <a:pPr algn="justLow">
              <a:lnSpc>
                <a:spcPct val="150000"/>
              </a:lnSpc>
            </a:pPr>
            <a:r>
              <a:rPr lang="ar-IQ" dirty="0">
                <a:ea typeface="Calibri"/>
                <a:cs typeface="Times New Roman"/>
              </a:rPr>
              <a:t> 4- يعتبر الحد الادنى من الصراع شيء عادي بل هو ضروري</a:t>
            </a:r>
            <a:endParaRPr lang="en-US" sz="2000" dirty="0">
              <a:ea typeface="Calibri"/>
              <a:cs typeface="Arial"/>
            </a:endParaRPr>
          </a:p>
          <a:p>
            <a:endParaRPr lang="ar-IQ" dirty="0"/>
          </a:p>
        </p:txBody>
      </p:sp>
    </p:spTree>
    <p:extLst>
      <p:ext uri="{BB962C8B-B14F-4D97-AF65-F5344CB8AC3E}">
        <p14:creationId xmlns:p14="http://schemas.microsoft.com/office/powerpoint/2010/main" val="261822455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Low">
              <a:lnSpc>
                <a:spcPct val="150000"/>
              </a:lnSpc>
            </a:pPr>
            <a:r>
              <a:rPr lang="ar-IQ" dirty="0">
                <a:ea typeface="Calibri"/>
                <a:cs typeface="Times New Roman"/>
              </a:rPr>
              <a:t>منطلق هذه النظرة  من كون التغير والتكيف هي سمة المنظمات الابداعية  اذ لابد من وجود درجة من الصراع ولابد من ايجادها ان لم تكون موجودة ، تولد بوجودها حالة التحدي والتحرك من السكون، مثيرة للحماس، اعادة النظر في </a:t>
            </a:r>
            <a:r>
              <a:rPr lang="ar-IQ" dirty="0" err="1">
                <a:ea typeface="Calibri"/>
                <a:cs typeface="Times New Roman"/>
              </a:rPr>
              <a:t>الاراء</a:t>
            </a:r>
            <a:r>
              <a:rPr lang="ar-IQ" dirty="0">
                <a:ea typeface="Calibri"/>
                <a:cs typeface="Times New Roman"/>
              </a:rPr>
              <a:t> والافكار ، على ان لاتصل الى مستوى متقدم عالي </a:t>
            </a:r>
            <a:r>
              <a:rPr lang="ar-IQ" dirty="0" err="1">
                <a:ea typeface="Calibri"/>
                <a:cs typeface="Times New Roman"/>
              </a:rPr>
              <a:t>لانه</a:t>
            </a:r>
            <a:r>
              <a:rPr lang="ar-IQ" dirty="0">
                <a:ea typeface="Calibri"/>
                <a:cs typeface="Times New Roman"/>
              </a:rPr>
              <a:t> ينقلب عندها الى وسيلة هدم.</a:t>
            </a:r>
            <a:endParaRPr lang="en-US" sz="2000" dirty="0">
              <a:ea typeface="Calibri"/>
              <a:cs typeface="Arial"/>
            </a:endParaRPr>
          </a:p>
          <a:p>
            <a:endParaRPr lang="ar-IQ" dirty="0"/>
          </a:p>
        </p:txBody>
      </p:sp>
    </p:spTree>
    <p:extLst>
      <p:ext uri="{BB962C8B-B14F-4D97-AF65-F5344CB8AC3E}">
        <p14:creationId xmlns:p14="http://schemas.microsoft.com/office/powerpoint/2010/main" val="217818071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مستويات الصراع </a:t>
            </a:r>
            <a:endParaRPr lang="ar-IQ" dirty="0"/>
          </a:p>
        </p:txBody>
      </p:sp>
      <p:sp>
        <p:nvSpPr>
          <p:cNvPr id="3" name="عنصر نائب للمحتوى 2"/>
          <p:cNvSpPr>
            <a:spLocks noGrp="1"/>
          </p:cNvSpPr>
          <p:nvPr>
            <p:ph idx="1"/>
          </p:nvPr>
        </p:nvSpPr>
        <p:spPr/>
        <p:txBody>
          <a:bodyPr/>
          <a:lstStyle/>
          <a:p>
            <a:pPr algn="justLow">
              <a:lnSpc>
                <a:spcPct val="150000"/>
              </a:lnSpc>
            </a:pPr>
            <a:r>
              <a:rPr lang="ar-IQ" dirty="0">
                <a:ea typeface="Calibri"/>
                <a:cs typeface="Times New Roman"/>
              </a:rPr>
              <a:t>صراع داخل الفرد - تناقض اهداف ايجابية معاً .</a:t>
            </a:r>
            <a:r>
              <a:rPr lang="ar-IQ" dirty="0" err="1">
                <a:ea typeface="Calibri"/>
                <a:cs typeface="Times New Roman"/>
              </a:rPr>
              <a:t>ً</a:t>
            </a:r>
            <a:endParaRPr lang="en-US" sz="2000" dirty="0">
              <a:ea typeface="Calibri"/>
              <a:cs typeface="Arial"/>
            </a:endParaRPr>
          </a:p>
          <a:p>
            <a:pPr algn="justLow">
              <a:lnSpc>
                <a:spcPct val="150000"/>
              </a:lnSpc>
            </a:pPr>
            <a:r>
              <a:rPr lang="ar-IQ" dirty="0">
                <a:ea typeface="Calibri"/>
                <a:cs typeface="Times New Roman"/>
              </a:rPr>
              <a:t>                         - تناقض اهداف ينبغي تجنبها ازاء اهداف غير مرغوب بها. </a:t>
            </a:r>
            <a:endParaRPr lang="en-US" sz="2000" dirty="0">
              <a:ea typeface="Calibri"/>
              <a:cs typeface="Arial"/>
            </a:endParaRPr>
          </a:p>
          <a:p>
            <a:pPr algn="justLow">
              <a:lnSpc>
                <a:spcPct val="150000"/>
              </a:lnSpc>
            </a:pPr>
            <a:r>
              <a:rPr lang="ar-IQ" dirty="0">
                <a:ea typeface="Calibri"/>
                <a:cs typeface="Times New Roman"/>
              </a:rPr>
              <a:t>                         - تناقض اهداف احداها ايجابي والاخر سلبي.</a:t>
            </a:r>
            <a:endParaRPr lang="en-US" sz="2000" dirty="0">
              <a:ea typeface="Calibri"/>
              <a:cs typeface="Arial"/>
            </a:endParaRPr>
          </a:p>
          <a:p>
            <a:endParaRPr lang="ar-IQ" dirty="0"/>
          </a:p>
        </p:txBody>
      </p:sp>
    </p:spTree>
    <p:extLst>
      <p:ext uri="{BB962C8B-B14F-4D97-AF65-F5344CB8AC3E}">
        <p14:creationId xmlns:p14="http://schemas.microsoft.com/office/powerpoint/2010/main" val="72917855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pPr algn="justLow">
              <a:lnSpc>
                <a:spcPct val="150000"/>
              </a:lnSpc>
            </a:pPr>
            <a:r>
              <a:rPr lang="ar-IQ" dirty="0">
                <a:ea typeface="Calibri"/>
                <a:cs typeface="Times New Roman"/>
              </a:rPr>
              <a:t>صراع بين الافراد ، مدير وموظفيه ، مدير تنفيذي والمدير الاستشاري ، عامل ومشرف ، عامل وعامل اخر.</a:t>
            </a:r>
            <a:endParaRPr lang="en-US" sz="2000" dirty="0">
              <a:ea typeface="Calibri"/>
              <a:cs typeface="Arial"/>
            </a:endParaRPr>
          </a:p>
          <a:p>
            <a:pPr algn="justLow">
              <a:lnSpc>
                <a:spcPct val="150000"/>
              </a:lnSpc>
            </a:pPr>
            <a:r>
              <a:rPr lang="ar-IQ" dirty="0">
                <a:ea typeface="Calibri"/>
                <a:cs typeface="Times New Roman"/>
              </a:rPr>
              <a:t>صراع بين الجماعات ، بين ادارة انتاج وادارة وتسويق، ادارة مشتريات وادارة المخازن ، تخطيط ومالية. </a:t>
            </a:r>
            <a:endParaRPr lang="en-US" sz="2000" dirty="0">
              <a:ea typeface="Calibri"/>
              <a:cs typeface="Arial"/>
            </a:endParaRPr>
          </a:p>
          <a:p>
            <a:pPr algn="justLow">
              <a:lnSpc>
                <a:spcPct val="150000"/>
              </a:lnSpc>
            </a:pPr>
            <a:r>
              <a:rPr lang="ar-IQ" dirty="0">
                <a:ea typeface="Calibri"/>
                <a:cs typeface="Times New Roman"/>
              </a:rPr>
              <a:t>صرع بين المنظمات ، منظمات تنافسية </a:t>
            </a:r>
            <a:endParaRPr lang="en-US" sz="2000" dirty="0">
              <a:ea typeface="Calibri"/>
              <a:cs typeface="Arial"/>
            </a:endParaRPr>
          </a:p>
          <a:p>
            <a:endParaRPr lang="ar-IQ" dirty="0"/>
          </a:p>
        </p:txBody>
      </p:sp>
    </p:spTree>
    <p:extLst>
      <p:ext uri="{BB962C8B-B14F-4D97-AF65-F5344CB8AC3E}">
        <p14:creationId xmlns:p14="http://schemas.microsoft.com/office/powerpoint/2010/main" val="342527312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مراحل الصراع </a:t>
            </a:r>
            <a:endParaRPr lang="ar-IQ" dirty="0"/>
          </a:p>
        </p:txBody>
      </p:sp>
      <p:sp>
        <p:nvSpPr>
          <p:cNvPr id="3" name="عنصر نائب للمحتوى 2"/>
          <p:cNvSpPr>
            <a:spLocks noGrp="1"/>
          </p:cNvSpPr>
          <p:nvPr>
            <p:ph idx="1"/>
          </p:nvPr>
        </p:nvSpPr>
        <p:spPr>
          <a:xfrm>
            <a:off x="251520" y="1412776"/>
            <a:ext cx="8712968" cy="5112568"/>
          </a:xfrm>
        </p:spPr>
        <p:txBody>
          <a:bodyPr>
            <a:normAutofit fontScale="85000" lnSpcReduction="10000"/>
          </a:bodyPr>
          <a:lstStyle/>
          <a:p>
            <a:pPr algn="justLow">
              <a:lnSpc>
                <a:spcPct val="150000"/>
              </a:lnSpc>
            </a:pPr>
            <a:r>
              <a:rPr lang="ar-IQ" dirty="0">
                <a:ea typeface="Calibri"/>
                <a:cs typeface="Times New Roman"/>
              </a:rPr>
              <a:t>مرحلة المعارضة (عدم الرضا عن الوضع الراهن)</a:t>
            </a:r>
            <a:endParaRPr lang="en-US" sz="2000" dirty="0">
              <a:ea typeface="Calibri"/>
              <a:cs typeface="Arial"/>
            </a:endParaRPr>
          </a:p>
          <a:p>
            <a:pPr algn="justLow">
              <a:lnSpc>
                <a:spcPct val="150000"/>
              </a:lnSpc>
            </a:pPr>
            <a:r>
              <a:rPr lang="ar-IQ" dirty="0">
                <a:ea typeface="Calibri"/>
                <a:cs typeface="Times New Roman"/>
              </a:rPr>
              <a:t> مرحلة ادراك وتشخيص (بلورة موضوع الصراع وضرورة اتخاذ موقف ما ازائه من خلال فهم وادراك المشكلة الاساسية.</a:t>
            </a:r>
            <a:endParaRPr lang="en-US" sz="2000" dirty="0">
              <a:ea typeface="Calibri"/>
              <a:cs typeface="Arial"/>
            </a:endParaRPr>
          </a:p>
          <a:p>
            <a:pPr algn="justLow">
              <a:lnSpc>
                <a:spcPct val="150000"/>
              </a:lnSpc>
            </a:pPr>
            <a:r>
              <a:rPr lang="ar-IQ" dirty="0">
                <a:ea typeface="Calibri"/>
                <a:cs typeface="Times New Roman"/>
              </a:rPr>
              <a:t> مرحلة السلوك (الرد اما بصيغة التفاعل مع الموضوع سلباً او ايجابياً عن طريق اهمال ، تمارض ، غياب). </a:t>
            </a:r>
            <a:endParaRPr lang="en-US" sz="2000" dirty="0">
              <a:ea typeface="Calibri"/>
              <a:cs typeface="Arial"/>
            </a:endParaRPr>
          </a:p>
          <a:p>
            <a:pPr algn="justLow">
              <a:lnSpc>
                <a:spcPct val="150000"/>
              </a:lnSpc>
            </a:pPr>
            <a:r>
              <a:rPr lang="ar-IQ" dirty="0">
                <a:ea typeface="Calibri"/>
                <a:cs typeface="Times New Roman"/>
              </a:rPr>
              <a:t>مرحلة مخرجات الصراع (تفاعل بين سلوك الشخص مصدر الصراع والجهة التي تتفاعل معه (صِدام مستمر من استنكار ، تحدي ، هجوم كلامي ، تهديد ، ايذاء جسدي لما يحطم من الطرف الاخر.</a:t>
            </a:r>
            <a:endParaRPr lang="en-US" sz="2000" dirty="0">
              <a:ea typeface="Calibri"/>
              <a:cs typeface="Arial"/>
            </a:endParaRPr>
          </a:p>
          <a:p>
            <a:endParaRPr lang="ar-IQ" dirty="0"/>
          </a:p>
        </p:txBody>
      </p:sp>
    </p:spTree>
    <p:extLst>
      <p:ext uri="{BB962C8B-B14F-4D97-AF65-F5344CB8AC3E}">
        <p14:creationId xmlns:p14="http://schemas.microsoft.com/office/powerpoint/2010/main" val="199809592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اسباب الصراع </a:t>
            </a:r>
            <a:endParaRPr lang="ar-IQ" dirty="0"/>
          </a:p>
        </p:txBody>
      </p:sp>
      <p:sp>
        <p:nvSpPr>
          <p:cNvPr id="3" name="عنصر نائب للمحتوى 2"/>
          <p:cNvSpPr>
            <a:spLocks noGrp="1"/>
          </p:cNvSpPr>
          <p:nvPr>
            <p:ph idx="1"/>
          </p:nvPr>
        </p:nvSpPr>
        <p:spPr>
          <a:xfrm>
            <a:off x="457200" y="1600200"/>
            <a:ext cx="8435280" cy="4925144"/>
          </a:xfrm>
        </p:spPr>
        <p:txBody>
          <a:bodyPr>
            <a:normAutofit fontScale="85000" lnSpcReduction="20000"/>
          </a:bodyPr>
          <a:lstStyle/>
          <a:p>
            <a:pPr algn="justLow">
              <a:lnSpc>
                <a:spcPct val="150000"/>
              </a:lnSpc>
            </a:pPr>
            <a:r>
              <a:rPr lang="ar-IQ" dirty="0">
                <a:ea typeface="Calibri"/>
                <a:cs typeface="Times New Roman"/>
              </a:rPr>
              <a:t>تنظيمية وهي </a:t>
            </a:r>
            <a:endParaRPr lang="en-US" sz="2000" dirty="0">
              <a:ea typeface="Calibri"/>
              <a:cs typeface="Arial"/>
            </a:endParaRPr>
          </a:p>
          <a:p>
            <a:pPr algn="justLow">
              <a:lnSpc>
                <a:spcPct val="150000"/>
              </a:lnSpc>
            </a:pPr>
            <a:r>
              <a:rPr lang="ar-IQ" dirty="0">
                <a:ea typeface="Calibri"/>
                <a:cs typeface="Times New Roman"/>
              </a:rPr>
              <a:t>   - نمط اتخاذ القرار، مشاركة </a:t>
            </a:r>
            <a:r>
              <a:rPr lang="ar-IQ" dirty="0" err="1">
                <a:ea typeface="Calibri"/>
                <a:cs typeface="Times New Roman"/>
              </a:rPr>
              <a:t>باظهار</a:t>
            </a:r>
            <a:r>
              <a:rPr lang="ar-IQ" dirty="0">
                <a:ea typeface="Calibri"/>
                <a:cs typeface="Times New Roman"/>
              </a:rPr>
              <a:t> التناقضات، حوار ما بين الطلبة ورؤساء الاقسام العلمية في الكلية.</a:t>
            </a:r>
            <a:endParaRPr lang="en-US" sz="2000" dirty="0">
              <a:ea typeface="Calibri"/>
              <a:cs typeface="Arial"/>
            </a:endParaRPr>
          </a:p>
          <a:p>
            <a:pPr algn="justLow">
              <a:lnSpc>
                <a:spcPct val="150000"/>
              </a:lnSpc>
            </a:pPr>
            <a:r>
              <a:rPr lang="ar-IQ" dirty="0">
                <a:ea typeface="Calibri"/>
                <a:cs typeface="Times New Roman"/>
              </a:rPr>
              <a:t>2- تعدد الوحدات الادارية ، تمسك الاهداف تناقض مع الاهداف العامة للمنظمة ، هدف عام </a:t>
            </a:r>
            <a:r>
              <a:rPr lang="ar-IQ" dirty="0" err="1">
                <a:ea typeface="Calibri"/>
                <a:cs typeface="Times New Roman"/>
              </a:rPr>
              <a:t>لاتهتم</a:t>
            </a:r>
            <a:r>
              <a:rPr lang="ar-IQ" dirty="0">
                <a:ea typeface="Calibri"/>
                <a:cs typeface="Times New Roman"/>
              </a:rPr>
              <a:t> به الاقسام ، الهدف الخاص  بالقسم تهتم به كثيراً .</a:t>
            </a:r>
            <a:endParaRPr lang="en-US" sz="2000" dirty="0">
              <a:ea typeface="Calibri"/>
              <a:cs typeface="Arial"/>
            </a:endParaRPr>
          </a:p>
          <a:p>
            <a:pPr algn="justLow">
              <a:lnSpc>
                <a:spcPct val="150000"/>
              </a:lnSpc>
            </a:pPr>
            <a:r>
              <a:rPr lang="ar-IQ" dirty="0">
                <a:ea typeface="Calibri"/>
                <a:cs typeface="Times New Roman"/>
              </a:rPr>
              <a:t>3-عدم وجود تقنين واضح </a:t>
            </a:r>
            <a:r>
              <a:rPr lang="ar-IQ" dirty="0" err="1">
                <a:ea typeface="Calibri"/>
                <a:cs typeface="Times New Roman"/>
              </a:rPr>
              <a:t>للادوار</a:t>
            </a:r>
            <a:r>
              <a:rPr lang="ar-IQ" dirty="0">
                <a:ea typeface="Calibri"/>
                <a:cs typeface="Times New Roman"/>
              </a:rPr>
              <a:t> والمهام ، قواعد واجراءات واضحة رسمية .</a:t>
            </a:r>
            <a:endParaRPr lang="en-US" sz="2000" dirty="0">
              <a:ea typeface="Calibri"/>
              <a:cs typeface="Arial"/>
            </a:endParaRPr>
          </a:p>
          <a:p>
            <a:endParaRPr lang="ar-IQ" dirty="0" smtClean="0"/>
          </a:p>
          <a:p>
            <a:endParaRPr lang="ar-IQ" dirty="0"/>
          </a:p>
        </p:txBody>
      </p:sp>
    </p:spTree>
    <p:extLst>
      <p:ext uri="{BB962C8B-B14F-4D97-AF65-F5344CB8AC3E}">
        <p14:creationId xmlns:p14="http://schemas.microsoft.com/office/powerpoint/2010/main" val="3970421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Low">
              <a:lnSpc>
                <a:spcPct val="150000"/>
              </a:lnSpc>
            </a:pPr>
            <a:r>
              <a:rPr lang="ar-IQ" dirty="0">
                <a:ea typeface="Calibri"/>
                <a:cs typeface="Times New Roman"/>
              </a:rPr>
              <a:t>المغامر , شخصية قيادية تؤثر </a:t>
            </a:r>
            <a:r>
              <a:rPr lang="ar-IQ" dirty="0" err="1">
                <a:ea typeface="Calibri"/>
                <a:cs typeface="Times New Roman"/>
              </a:rPr>
              <a:t>بالاخرين</a:t>
            </a:r>
            <a:r>
              <a:rPr lang="ar-IQ" dirty="0">
                <a:ea typeface="Calibri"/>
                <a:cs typeface="Times New Roman"/>
              </a:rPr>
              <a:t> عبر ممارستها السلطة تتصف بالطموح , الثقة , توفير الطاقة للعمل , كما في المحامين , مدراء المشاريع , مكاتب العقارين .</a:t>
            </a:r>
            <a:endParaRPr lang="en-US" sz="2000" dirty="0">
              <a:ea typeface="Calibri"/>
              <a:cs typeface="Arial"/>
            </a:endParaRPr>
          </a:p>
          <a:p>
            <a:pPr algn="justLow">
              <a:lnSpc>
                <a:spcPct val="150000"/>
              </a:lnSpc>
            </a:pPr>
            <a:r>
              <a:rPr lang="ar-IQ" dirty="0">
                <a:ea typeface="Calibri"/>
                <a:cs typeface="Times New Roman"/>
              </a:rPr>
              <a:t>الفنية , يتصف بالغموض , التخيل , التنظيم , المثالية , كما في اعمال الفنانين والموسيقيين , الكُتاب .</a:t>
            </a:r>
            <a:endParaRPr lang="en-US" sz="2000" dirty="0">
              <a:ea typeface="Calibri"/>
              <a:cs typeface="Arial"/>
            </a:endParaRPr>
          </a:p>
          <a:p>
            <a:endParaRPr lang="ar-IQ" dirty="0"/>
          </a:p>
        </p:txBody>
      </p:sp>
    </p:spTree>
    <p:extLst>
      <p:ext uri="{BB962C8B-B14F-4D97-AF65-F5344CB8AC3E}">
        <p14:creationId xmlns:p14="http://schemas.microsoft.com/office/powerpoint/2010/main" val="119616042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507288" cy="6192688"/>
          </a:xfrm>
        </p:spPr>
        <p:txBody>
          <a:bodyPr>
            <a:normAutofit fontScale="92500"/>
          </a:bodyPr>
          <a:lstStyle/>
          <a:p>
            <a:pPr algn="justLow">
              <a:lnSpc>
                <a:spcPct val="150000"/>
              </a:lnSpc>
            </a:pPr>
            <a:r>
              <a:rPr lang="ar-IQ" dirty="0">
                <a:ea typeface="Calibri"/>
                <a:cs typeface="Times New Roman"/>
              </a:rPr>
              <a:t>تعدد المستويات الإدارية، مركزية ظهور حالات صراع بسبب تعدد الاهداف وامكانية تشويه نمط الاتصالات.</a:t>
            </a:r>
            <a:endParaRPr lang="en-US" sz="2000" dirty="0">
              <a:ea typeface="Calibri"/>
              <a:cs typeface="Arial"/>
            </a:endParaRPr>
          </a:p>
          <a:p>
            <a:pPr algn="justLow">
              <a:lnSpc>
                <a:spcPct val="150000"/>
              </a:lnSpc>
            </a:pPr>
            <a:r>
              <a:rPr lang="ar-IQ" dirty="0">
                <a:ea typeface="Calibri"/>
                <a:cs typeface="Times New Roman"/>
              </a:rPr>
              <a:t>5- ترابط المهام بين الوحدات الادارية والعاملين فيها (تعاون بين الموظف) .</a:t>
            </a:r>
            <a:endParaRPr lang="en-US" sz="2000" dirty="0">
              <a:ea typeface="Calibri"/>
              <a:cs typeface="Arial"/>
            </a:endParaRPr>
          </a:p>
          <a:p>
            <a:pPr algn="justLow">
              <a:lnSpc>
                <a:spcPct val="150000"/>
              </a:lnSpc>
            </a:pPr>
            <a:r>
              <a:rPr lang="ar-IQ" dirty="0">
                <a:ea typeface="Calibri"/>
                <a:cs typeface="Times New Roman"/>
              </a:rPr>
              <a:t>6- محدودية الحوار وضرورة التشارك في اقتسامها.</a:t>
            </a:r>
            <a:endParaRPr lang="en-US" sz="2000" dirty="0">
              <a:ea typeface="Calibri"/>
              <a:cs typeface="Arial"/>
            </a:endParaRPr>
          </a:p>
          <a:p>
            <a:pPr algn="justLow">
              <a:lnSpc>
                <a:spcPct val="150000"/>
              </a:lnSpc>
            </a:pPr>
            <a:r>
              <a:rPr lang="ar-IQ" dirty="0">
                <a:ea typeface="Calibri"/>
                <a:cs typeface="Times New Roman"/>
              </a:rPr>
              <a:t>7- تفاوت المعايير المتبعة لتقيم الاداء وتحديد </a:t>
            </a:r>
            <a:r>
              <a:rPr lang="ar-IQ" dirty="0" err="1">
                <a:ea typeface="Calibri"/>
                <a:cs typeface="Times New Roman"/>
              </a:rPr>
              <a:t>المكافات</a:t>
            </a:r>
            <a:r>
              <a:rPr lang="ar-IQ" dirty="0">
                <a:ea typeface="Calibri"/>
                <a:cs typeface="Times New Roman"/>
              </a:rPr>
              <a:t> مثال معيار قسم التسويق- حجم المبيعات – ومعيار قسم متابعة الديون – حجم المبيعات محصلة . قسم البحث والتطوير </a:t>
            </a:r>
            <a:r>
              <a:rPr lang="en-US" dirty="0">
                <a:latin typeface="Times New Roman"/>
                <a:ea typeface="Calibri"/>
                <a:cs typeface="Arial"/>
              </a:rPr>
              <a:t>R&amp;D</a:t>
            </a:r>
            <a:r>
              <a:rPr lang="ar-IQ" dirty="0">
                <a:ea typeface="Calibri"/>
                <a:cs typeface="Times New Roman"/>
              </a:rPr>
              <a:t>- تقديم افكار جديدة.</a:t>
            </a:r>
            <a:endParaRPr lang="en-US" sz="2000" dirty="0">
              <a:ea typeface="Calibri"/>
              <a:cs typeface="Arial"/>
            </a:endParaRPr>
          </a:p>
          <a:p>
            <a:endParaRPr lang="ar-IQ" dirty="0"/>
          </a:p>
        </p:txBody>
      </p:sp>
    </p:spTree>
    <p:extLst>
      <p:ext uri="{BB962C8B-B14F-4D97-AF65-F5344CB8AC3E}">
        <p14:creationId xmlns:p14="http://schemas.microsoft.com/office/powerpoint/2010/main" val="276579816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Low">
              <a:lnSpc>
                <a:spcPct val="150000"/>
              </a:lnSpc>
            </a:pPr>
            <a:r>
              <a:rPr lang="ar-IQ" dirty="0" smtClean="0"/>
              <a:t>2-</a:t>
            </a:r>
            <a:r>
              <a:rPr lang="ar-IQ" dirty="0" smtClean="0">
                <a:ea typeface="Calibri"/>
                <a:cs typeface="Times New Roman"/>
              </a:rPr>
              <a:t>شخصية </a:t>
            </a:r>
            <a:endParaRPr lang="en-US" sz="2000" dirty="0">
              <a:ea typeface="Calibri"/>
              <a:cs typeface="Arial"/>
            </a:endParaRPr>
          </a:p>
          <a:p>
            <a:pPr algn="justLow">
              <a:lnSpc>
                <a:spcPct val="150000"/>
              </a:lnSpc>
            </a:pPr>
            <a:r>
              <a:rPr lang="ar-IQ" dirty="0">
                <a:ea typeface="Calibri"/>
                <a:cs typeface="Times New Roman"/>
              </a:rPr>
              <a:t>- نمط وطبيعة الشخصيات التي </a:t>
            </a:r>
            <a:r>
              <a:rPr lang="ar-IQ" dirty="0" err="1">
                <a:ea typeface="Calibri"/>
                <a:cs typeface="Times New Roman"/>
              </a:rPr>
              <a:t>لاترغب</a:t>
            </a:r>
            <a:r>
              <a:rPr lang="ar-IQ" dirty="0">
                <a:ea typeface="Calibri"/>
                <a:cs typeface="Times New Roman"/>
              </a:rPr>
              <a:t> بالتعاون مع الاخرين (انعزالين).</a:t>
            </a:r>
            <a:endParaRPr lang="en-US" sz="2000" dirty="0">
              <a:ea typeface="Calibri"/>
              <a:cs typeface="Arial"/>
            </a:endParaRPr>
          </a:p>
          <a:p>
            <a:pPr algn="justLow">
              <a:lnSpc>
                <a:spcPct val="150000"/>
              </a:lnSpc>
            </a:pPr>
            <a:r>
              <a:rPr lang="ar-IQ" dirty="0">
                <a:ea typeface="Calibri"/>
                <a:cs typeface="Times New Roman"/>
              </a:rPr>
              <a:t>- تفاوت الخلفية الثقافية والاجتماعية والتعليمية بين العاملين .</a:t>
            </a:r>
            <a:endParaRPr lang="en-US" sz="2000" dirty="0">
              <a:ea typeface="Calibri"/>
              <a:cs typeface="Arial"/>
            </a:endParaRPr>
          </a:p>
          <a:p>
            <a:r>
              <a:rPr lang="ar-IQ" dirty="0">
                <a:ea typeface="Calibri"/>
                <a:cs typeface="Times New Roman"/>
              </a:rPr>
              <a:t>- عدم الرضا عن العمل </a:t>
            </a:r>
            <a:r>
              <a:rPr lang="ar-IQ" dirty="0" err="1">
                <a:ea typeface="Calibri"/>
                <a:cs typeface="Times New Roman"/>
              </a:rPr>
              <a:t>لاسباب</a:t>
            </a:r>
            <a:r>
              <a:rPr lang="ar-IQ" dirty="0">
                <a:ea typeface="Calibri"/>
                <a:cs typeface="Times New Roman"/>
              </a:rPr>
              <a:t> مختلفة</a:t>
            </a:r>
            <a:endParaRPr lang="ar-IQ" dirty="0"/>
          </a:p>
        </p:txBody>
      </p:sp>
    </p:spTree>
    <p:extLst>
      <p:ext uri="{BB962C8B-B14F-4D97-AF65-F5344CB8AC3E}">
        <p14:creationId xmlns:p14="http://schemas.microsoft.com/office/powerpoint/2010/main" val="112228466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err="1">
                <a:ea typeface="Calibri"/>
              </a:rPr>
              <a:t>ستراتيجيات</a:t>
            </a:r>
            <a:r>
              <a:rPr lang="ar-IQ" u="sng" dirty="0">
                <a:ea typeface="Calibri"/>
              </a:rPr>
              <a:t> حل الصراع </a:t>
            </a:r>
            <a:endParaRPr lang="ar-IQ" dirty="0"/>
          </a:p>
        </p:txBody>
      </p:sp>
      <p:sp>
        <p:nvSpPr>
          <p:cNvPr id="3" name="عنصر نائب للمحتوى 2"/>
          <p:cNvSpPr>
            <a:spLocks noGrp="1"/>
          </p:cNvSpPr>
          <p:nvPr>
            <p:ph idx="1"/>
          </p:nvPr>
        </p:nvSpPr>
        <p:spPr>
          <a:xfrm>
            <a:off x="683568" y="1556792"/>
            <a:ext cx="8229600" cy="5112568"/>
          </a:xfrm>
        </p:spPr>
        <p:txBody>
          <a:bodyPr>
            <a:normAutofit fontScale="92500" lnSpcReduction="10000"/>
          </a:bodyPr>
          <a:lstStyle/>
          <a:p>
            <a:pPr algn="justLow">
              <a:lnSpc>
                <a:spcPct val="150000"/>
              </a:lnSpc>
            </a:pPr>
            <a:r>
              <a:rPr lang="ar-IQ" dirty="0">
                <a:ea typeface="Calibri"/>
                <a:cs typeface="Times New Roman"/>
              </a:rPr>
              <a:t>- حل الصراع ما بين الافراد – اما خسارة لجميع الاطراف</a:t>
            </a:r>
            <a:endParaRPr lang="en-US" sz="2000" dirty="0">
              <a:ea typeface="Calibri"/>
              <a:cs typeface="Arial"/>
            </a:endParaRPr>
          </a:p>
          <a:p>
            <a:pPr algn="justLow">
              <a:lnSpc>
                <a:spcPct val="150000"/>
              </a:lnSpc>
            </a:pPr>
            <a:r>
              <a:rPr lang="ar-IQ" dirty="0">
                <a:ea typeface="Calibri"/>
                <a:cs typeface="Times New Roman"/>
              </a:rPr>
              <a:t>- خسارة واحد وربح الاخر</a:t>
            </a:r>
            <a:endParaRPr lang="en-US" sz="2000" dirty="0">
              <a:ea typeface="Calibri"/>
              <a:cs typeface="Arial"/>
            </a:endParaRPr>
          </a:p>
          <a:p>
            <a:pPr algn="justLow">
              <a:lnSpc>
                <a:spcPct val="150000"/>
              </a:lnSpc>
            </a:pPr>
            <a:r>
              <a:rPr lang="ar-IQ" dirty="0">
                <a:ea typeface="Calibri"/>
                <a:cs typeface="Times New Roman"/>
              </a:rPr>
              <a:t>- كسب للجميع في ضوء الخضوع لمصلحة المنظمة او اتباع اسلوب المواجهة للمشاكل معاً ويعترف الجميع بان هناك </a:t>
            </a:r>
            <a:r>
              <a:rPr lang="ar-IQ" dirty="0" err="1">
                <a:ea typeface="Calibri"/>
                <a:cs typeface="Times New Roman"/>
              </a:rPr>
              <a:t>شي</a:t>
            </a:r>
            <a:r>
              <a:rPr lang="ar-IQ" dirty="0">
                <a:ea typeface="Calibri"/>
                <a:cs typeface="Times New Roman"/>
              </a:rPr>
              <a:t> غير سليم يجب الانتباه له .</a:t>
            </a:r>
            <a:endParaRPr lang="en-US" sz="2000" dirty="0">
              <a:ea typeface="Calibri"/>
              <a:cs typeface="Arial"/>
            </a:endParaRPr>
          </a:p>
          <a:p>
            <a:pPr algn="justLow">
              <a:lnSpc>
                <a:spcPct val="150000"/>
              </a:lnSpc>
            </a:pPr>
            <a:r>
              <a:rPr lang="ar-IQ" dirty="0">
                <a:ea typeface="Calibri"/>
                <a:cs typeface="Times New Roman"/>
              </a:rPr>
              <a:t>2- </a:t>
            </a:r>
            <a:r>
              <a:rPr lang="ar-IQ" dirty="0" err="1">
                <a:ea typeface="Calibri"/>
                <a:cs typeface="Times New Roman"/>
              </a:rPr>
              <a:t>ستراتيجيات</a:t>
            </a:r>
            <a:r>
              <a:rPr lang="ar-IQ" dirty="0">
                <a:ea typeface="Calibri"/>
                <a:cs typeface="Times New Roman"/>
              </a:rPr>
              <a:t> مختلفة في حل الصراع – خسارة للجميع ، كسب </a:t>
            </a:r>
            <a:r>
              <a:rPr lang="ar-IQ" dirty="0" err="1">
                <a:ea typeface="Calibri"/>
                <a:cs typeface="Times New Roman"/>
              </a:rPr>
              <a:t>للجميع،خسارة</a:t>
            </a:r>
            <a:r>
              <a:rPr lang="ar-IQ" dirty="0">
                <a:ea typeface="Calibri"/>
                <a:cs typeface="Times New Roman"/>
              </a:rPr>
              <a:t> طرف وربح الاخر.</a:t>
            </a:r>
            <a:endParaRPr lang="en-US" sz="2000" dirty="0">
              <a:ea typeface="Calibri"/>
              <a:cs typeface="Arial"/>
            </a:endParaRPr>
          </a:p>
          <a:p>
            <a:endParaRPr lang="ar-IQ" dirty="0"/>
          </a:p>
        </p:txBody>
      </p:sp>
    </p:spTree>
    <p:extLst>
      <p:ext uri="{BB962C8B-B14F-4D97-AF65-F5344CB8AC3E}">
        <p14:creationId xmlns:p14="http://schemas.microsoft.com/office/powerpoint/2010/main" val="225899456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1"/>
            <a:ext cx="8363272" cy="4752528"/>
          </a:xfrm>
        </p:spPr>
        <p:txBody>
          <a:bodyPr>
            <a:normAutofit fontScale="55000" lnSpcReduction="20000"/>
          </a:bodyPr>
          <a:lstStyle/>
          <a:p>
            <a:pPr algn="justLow">
              <a:lnSpc>
                <a:spcPct val="150000"/>
              </a:lnSpc>
            </a:pPr>
            <a:r>
              <a:rPr lang="ar-IQ" sz="3800" dirty="0" err="1">
                <a:ea typeface="Calibri"/>
                <a:cs typeface="Times New Roman"/>
              </a:rPr>
              <a:t>ستراتيجية</a:t>
            </a:r>
            <a:r>
              <a:rPr lang="ar-IQ" sz="3800" dirty="0">
                <a:ea typeface="Calibri"/>
                <a:cs typeface="Times New Roman"/>
              </a:rPr>
              <a:t> حل الصراع على مستوى المنظمة اما باتباع .</a:t>
            </a:r>
            <a:endParaRPr lang="en-US" sz="3800" dirty="0">
              <a:ea typeface="Calibri"/>
              <a:cs typeface="Arial"/>
            </a:endParaRPr>
          </a:p>
          <a:p>
            <a:pPr algn="justLow">
              <a:lnSpc>
                <a:spcPct val="150000"/>
              </a:lnSpc>
            </a:pPr>
            <a:r>
              <a:rPr lang="ar-IQ" sz="3800" dirty="0">
                <a:ea typeface="Calibri"/>
                <a:cs typeface="Times New Roman"/>
              </a:rPr>
              <a:t>*</a:t>
            </a:r>
            <a:r>
              <a:rPr lang="ar-IQ" sz="3800" dirty="0" err="1">
                <a:ea typeface="Calibri"/>
                <a:cs typeface="Times New Roman"/>
              </a:rPr>
              <a:t>ستراتيجية</a:t>
            </a:r>
            <a:r>
              <a:rPr lang="ar-IQ" sz="3800" dirty="0">
                <a:ea typeface="Calibri"/>
                <a:cs typeface="Times New Roman"/>
              </a:rPr>
              <a:t> التجنب (التغاضي ، الاهمال </a:t>
            </a:r>
            <a:r>
              <a:rPr lang="ar-IQ" sz="3800" dirty="0" err="1">
                <a:ea typeface="Calibri"/>
                <a:cs typeface="Times New Roman"/>
              </a:rPr>
              <a:t>لاسباب</a:t>
            </a:r>
            <a:r>
              <a:rPr lang="ar-IQ" sz="3800" dirty="0">
                <a:ea typeface="Calibri"/>
                <a:cs typeface="Times New Roman"/>
              </a:rPr>
              <a:t> الصراع ، ابعاد الافراد المتصارعين عن بعضهم البعض ، تفاعل محدود ضمن اطار رسمي فقط مثل الاجتماعيات .</a:t>
            </a:r>
            <a:endParaRPr lang="en-US" sz="3800" dirty="0">
              <a:ea typeface="Calibri"/>
              <a:cs typeface="Arial"/>
            </a:endParaRPr>
          </a:p>
          <a:p>
            <a:pPr algn="justLow">
              <a:lnSpc>
                <a:spcPct val="150000"/>
              </a:lnSpc>
            </a:pPr>
            <a:r>
              <a:rPr lang="ar-IQ" sz="3800" dirty="0">
                <a:ea typeface="Calibri"/>
                <a:cs typeface="Times New Roman"/>
              </a:rPr>
              <a:t>*</a:t>
            </a:r>
            <a:r>
              <a:rPr lang="ar-IQ" sz="3800" dirty="0" err="1">
                <a:ea typeface="Calibri"/>
                <a:cs typeface="Times New Roman"/>
              </a:rPr>
              <a:t>ستراتيجية</a:t>
            </a:r>
            <a:r>
              <a:rPr lang="ar-IQ" sz="3800" dirty="0">
                <a:ea typeface="Calibri"/>
                <a:cs typeface="Times New Roman"/>
              </a:rPr>
              <a:t> التهدئة (كسب وقت حتى يحصل الهدوء عبر التخفيف من خلال تقليل شأن الاختلاف وابراز اوجه الاتفاق او التوفيق عبر تنازل احد الطرفين </a:t>
            </a:r>
            <a:r>
              <a:rPr lang="ar-IQ" sz="3800" dirty="0" err="1">
                <a:ea typeface="Calibri"/>
                <a:cs typeface="Times New Roman"/>
              </a:rPr>
              <a:t>للاخر</a:t>
            </a:r>
            <a:r>
              <a:rPr lang="ar-IQ" sz="3800" dirty="0">
                <a:ea typeface="Calibri"/>
                <a:cs typeface="Times New Roman"/>
              </a:rPr>
              <a:t>.</a:t>
            </a:r>
            <a:endParaRPr lang="en-US" sz="3800" dirty="0">
              <a:ea typeface="Calibri"/>
              <a:cs typeface="Arial"/>
            </a:endParaRPr>
          </a:p>
          <a:p>
            <a:pPr algn="justLow">
              <a:lnSpc>
                <a:spcPct val="150000"/>
              </a:lnSpc>
            </a:pPr>
            <a:r>
              <a:rPr lang="ar-IQ" sz="3800" dirty="0">
                <a:ea typeface="Calibri"/>
                <a:cs typeface="Times New Roman"/>
              </a:rPr>
              <a:t>*</a:t>
            </a:r>
            <a:r>
              <a:rPr lang="ar-IQ" sz="3800" dirty="0" err="1">
                <a:ea typeface="Calibri"/>
                <a:cs typeface="Times New Roman"/>
              </a:rPr>
              <a:t>ستراتيجية</a:t>
            </a:r>
            <a:r>
              <a:rPr lang="ar-IQ" sz="3800" dirty="0">
                <a:ea typeface="Calibri"/>
                <a:cs typeface="Times New Roman"/>
              </a:rPr>
              <a:t> استخدام القدرةــــ تدخل سلطة عليا </a:t>
            </a:r>
            <a:r>
              <a:rPr lang="ar-IQ" sz="3800" dirty="0" err="1">
                <a:ea typeface="Calibri"/>
                <a:cs typeface="Times New Roman"/>
              </a:rPr>
              <a:t>لانهاء</a:t>
            </a:r>
            <a:r>
              <a:rPr lang="ar-IQ" sz="3800" dirty="0">
                <a:ea typeface="Calibri"/>
                <a:cs typeface="Times New Roman"/>
              </a:rPr>
              <a:t> الصراع .</a:t>
            </a:r>
            <a:endParaRPr lang="en-US" sz="3800" dirty="0">
              <a:ea typeface="Calibri"/>
              <a:cs typeface="Arial"/>
            </a:endParaRPr>
          </a:p>
          <a:p>
            <a:pPr algn="justLow">
              <a:lnSpc>
                <a:spcPct val="150000"/>
              </a:lnSpc>
            </a:pPr>
            <a:r>
              <a:rPr lang="ar-IQ" sz="3800" dirty="0">
                <a:ea typeface="Calibri"/>
                <a:cs typeface="Times New Roman"/>
              </a:rPr>
              <a:t>*</a:t>
            </a:r>
            <a:r>
              <a:rPr lang="ar-IQ" sz="3800" dirty="0" err="1">
                <a:ea typeface="Calibri"/>
                <a:cs typeface="Times New Roman"/>
              </a:rPr>
              <a:t>ستراتيجية</a:t>
            </a:r>
            <a:r>
              <a:rPr lang="ar-IQ" sz="3800" dirty="0">
                <a:ea typeface="Calibri"/>
                <a:cs typeface="Times New Roman"/>
              </a:rPr>
              <a:t> المواجهة ـــ معرفة المصالح المشتركة للطرفين المتنازعة عبر تبادل وجهات النظر كل طرف يعرف وجهة نظر الطرف الاخر او عبر التركيز على هدف </a:t>
            </a:r>
            <a:r>
              <a:rPr lang="ar-IQ" sz="3800" dirty="0" err="1">
                <a:ea typeface="Calibri"/>
                <a:cs typeface="Times New Roman"/>
              </a:rPr>
              <a:t>ستراتيجي</a:t>
            </a:r>
            <a:r>
              <a:rPr lang="ar-IQ" sz="3800" dirty="0">
                <a:ea typeface="Calibri"/>
                <a:cs typeface="Times New Roman"/>
              </a:rPr>
              <a:t> مما يجعل الاهداف الاخرى هامشية.</a:t>
            </a:r>
            <a:endParaRPr lang="en-US" sz="3800" dirty="0">
              <a:ea typeface="Calibri"/>
              <a:cs typeface="Arial"/>
            </a:endParaRPr>
          </a:p>
          <a:p>
            <a:pPr marL="0" indent="0" algn="justLow">
              <a:lnSpc>
                <a:spcPct val="150000"/>
              </a:lnSpc>
              <a:buNone/>
            </a:pPr>
            <a:r>
              <a:rPr lang="ar-IQ" dirty="0">
                <a:ea typeface="Calibri"/>
                <a:cs typeface="Times New Roman"/>
              </a:rPr>
              <a:t>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417113623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a:lnSpc>
                <a:spcPct val="150000"/>
              </a:lnSpc>
            </a:pPr>
            <a:r>
              <a:rPr lang="ar-IQ" u="sng" dirty="0">
                <a:ea typeface="Calibri"/>
              </a:rPr>
              <a:t>اليات التعامل مع الصراع </a:t>
            </a:r>
            <a:r>
              <a:rPr lang="en-US" sz="3200" dirty="0">
                <a:ea typeface="Calibri"/>
                <a:cs typeface="Arial"/>
              </a:rPr>
              <a:t/>
            </a:r>
            <a:br>
              <a:rPr lang="en-US" sz="3200" dirty="0">
                <a:ea typeface="Calibri"/>
                <a:cs typeface="Arial"/>
              </a:rPr>
            </a:br>
            <a:endParaRPr lang="ar-IQ" dirty="0"/>
          </a:p>
        </p:txBody>
      </p:sp>
      <p:sp>
        <p:nvSpPr>
          <p:cNvPr id="3" name="عنصر نائب للمحتوى 2"/>
          <p:cNvSpPr>
            <a:spLocks noGrp="1"/>
          </p:cNvSpPr>
          <p:nvPr>
            <p:ph idx="1"/>
          </p:nvPr>
        </p:nvSpPr>
        <p:spPr/>
        <p:txBody>
          <a:bodyPr>
            <a:normAutofit fontScale="85000" lnSpcReduction="10000"/>
          </a:bodyPr>
          <a:lstStyle/>
          <a:p>
            <a:pPr algn="justLow">
              <a:lnSpc>
                <a:spcPct val="150000"/>
              </a:lnSpc>
            </a:pPr>
            <a:r>
              <a:rPr lang="ar-IQ" dirty="0" smtClean="0">
                <a:ea typeface="Calibri"/>
                <a:cs typeface="Times New Roman"/>
              </a:rPr>
              <a:t>1- </a:t>
            </a:r>
            <a:r>
              <a:rPr lang="ar-IQ" dirty="0">
                <a:ea typeface="Calibri"/>
                <a:cs typeface="Times New Roman"/>
              </a:rPr>
              <a:t>اولوية الاهداف العليا للمنظمة </a:t>
            </a:r>
            <a:endParaRPr lang="en-US" sz="2000" dirty="0">
              <a:ea typeface="Calibri"/>
              <a:cs typeface="Arial"/>
            </a:endParaRPr>
          </a:p>
          <a:p>
            <a:pPr algn="justLow">
              <a:lnSpc>
                <a:spcPct val="150000"/>
              </a:lnSpc>
            </a:pPr>
            <a:r>
              <a:rPr lang="ar-IQ" dirty="0">
                <a:ea typeface="Calibri"/>
                <a:cs typeface="Times New Roman"/>
              </a:rPr>
              <a:t>2- تقليل العلاقات بين الاقسام المختلفة التي ينشا من خلالها الصراع.</a:t>
            </a:r>
            <a:endParaRPr lang="en-US" sz="2000" dirty="0">
              <a:ea typeface="Calibri"/>
              <a:cs typeface="Arial"/>
            </a:endParaRPr>
          </a:p>
          <a:p>
            <a:pPr algn="justLow">
              <a:lnSpc>
                <a:spcPct val="150000"/>
              </a:lnSpc>
            </a:pPr>
            <a:r>
              <a:rPr lang="ar-IQ" dirty="0">
                <a:ea typeface="Calibri"/>
                <a:cs typeface="Times New Roman"/>
              </a:rPr>
              <a:t>3- العمل لزيادة الموارد المتاحة امام الجميع والتي تمثل الندرة احد اسباب الصراع .</a:t>
            </a:r>
            <a:endParaRPr lang="en-US" sz="2000" dirty="0">
              <a:ea typeface="Calibri"/>
              <a:cs typeface="Arial"/>
            </a:endParaRPr>
          </a:p>
          <a:p>
            <a:pPr algn="justLow">
              <a:lnSpc>
                <a:spcPct val="150000"/>
              </a:lnSpc>
            </a:pPr>
            <a:r>
              <a:rPr lang="ar-IQ" dirty="0">
                <a:ea typeface="Calibri"/>
                <a:cs typeface="Times New Roman"/>
              </a:rPr>
              <a:t>4- اعتماد التشاور والاتصال والبحث عن قواسم مشتركة كوسيلة لحل الصراع.</a:t>
            </a:r>
            <a:endParaRPr lang="en-US" sz="2000" dirty="0">
              <a:ea typeface="Calibri"/>
              <a:cs typeface="Arial"/>
            </a:endParaRPr>
          </a:p>
          <a:p>
            <a:r>
              <a:rPr lang="ar-IQ" dirty="0">
                <a:ea typeface="Calibri"/>
                <a:cs typeface="Times New Roman"/>
              </a:rPr>
              <a:t>5- ايجاد الية للتظلم والاستئناف على مختلف المستويات </a:t>
            </a:r>
            <a:endParaRPr lang="ar-IQ" dirty="0"/>
          </a:p>
        </p:txBody>
      </p:sp>
    </p:spTree>
    <p:extLst>
      <p:ext uri="{BB962C8B-B14F-4D97-AF65-F5344CB8AC3E}">
        <p14:creationId xmlns:p14="http://schemas.microsoft.com/office/powerpoint/2010/main" val="242541530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lstStyle/>
          <a:p>
            <a:pPr algn="justLow">
              <a:lnSpc>
                <a:spcPct val="150000"/>
              </a:lnSpc>
            </a:pPr>
            <a:r>
              <a:rPr lang="ar-IQ" dirty="0" smtClean="0">
                <a:ea typeface="Calibri"/>
                <a:cs typeface="Times New Roman"/>
              </a:rPr>
              <a:t>6- </a:t>
            </a:r>
            <a:r>
              <a:rPr lang="ar-IQ" dirty="0">
                <a:ea typeface="Calibri"/>
                <a:cs typeface="Times New Roman"/>
              </a:rPr>
              <a:t>زيادة تفاعل بين الموظفين بحيث يتصرف كل طرف على طبيعة وحجم ونوع العمل الذي يؤديه زميله في العمل .</a:t>
            </a:r>
            <a:endParaRPr lang="en-US" sz="2000" dirty="0">
              <a:ea typeface="Calibri"/>
              <a:cs typeface="Arial"/>
            </a:endParaRPr>
          </a:p>
          <a:p>
            <a:pPr algn="justLow">
              <a:lnSpc>
                <a:spcPct val="150000"/>
              </a:lnSpc>
            </a:pPr>
            <a:r>
              <a:rPr lang="ar-IQ" dirty="0">
                <a:ea typeface="Calibri"/>
                <a:cs typeface="Times New Roman"/>
              </a:rPr>
              <a:t>7- توحيد معايير </a:t>
            </a:r>
            <a:r>
              <a:rPr lang="ar-IQ" dirty="0" err="1">
                <a:ea typeface="Calibri"/>
                <a:cs typeface="Times New Roman"/>
              </a:rPr>
              <a:t>التقيم</a:t>
            </a:r>
            <a:r>
              <a:rPr lang="ar-IQ" dirty="0">
                <a:ea typeface="Calibri"/>
                <a:cs typeface="Times New Roman"/>
              </a:rPr>
              <a:t> واسس التوزيع </a:t>
            </a:r>
            <a:r>
              <a:rPr lang="ar-IQ" dirty="0" err="1">
                <a:ea typeface="Calibri"/>
                <a:cs typeface="Times New Roman"/>
              </a:rPr>
              <a:t>للمكافات</a:t>
            </a:r>
            <a:r>
              <a:rPr lang="ar-IQ" dirty="0">
                <a:ea typeface="Calibri"/>
                <a:cs typeface="Times New Roman"/>
              </a:rPr>
              <a:t>.</a:t>
            </a:r>
            <a:endParaRPr lang="en-US" sz="2000" dirty="0">
              <a:ea typeface="Calibri"/>
              <a:cs typeface="Arial"/>
            </a:endParaRPr>
          </a:p>
          <a:p>
            <a:pPr algn="justLow">
              <a:lnSpc>
                <a:spcPct val="150000"/>
              </a:lnSpc>
            </a:pPr>
            <a:r>
              <a:rPr lang="ar-IQ" dirty="0">
                <a:ea typeface="Calibri"/>
                <a:cs typeface="Times New Roman"/>
              </a:rPr>
              <a:t>8- دمج الوحدات الادارية المتصارعة .</a:t>
            </a:r>
            <a:endParaRPr lang="en-US" sz="2000" dirty="0">
              <a:ea typeface="Calibri"/>
              <a:cs typeface="Arial"/>
            </a:endParaRPr>
          </a:p>
          <a:p>
            <a:pPr algn="justLow">
              <a:lnSpc>
                <a:spcPct val="150000"/>
              </a:lnSpc>
            </a:pPr>
            <a:r>
              <a:rPr lang="ar-IQ" dirty="0">
                <a:ea typeface="Calibri"/>
                <a:cs typeface="Times New Roman"/>
              </a:rPr>
              <a:t>9- ممارسة المدير سلطته </a:t>
            </a:r>
            <a:endParaRPr lang="en-US" sz="2000" dirty="0">
              <a:ea typeface="Calibri"/>
              <a:cs typeface="Arial"/>
            </a:endParaRPr>
          </a:p>
          <a:p>
            <a:pPr algn="justLow">
              <a:lnSpc>
                <a:spcPct val="150000"/>
              </a:lnSpc>
            </a:pPr>
            <a:r>
              <a:rPr lang="ar-IQ" dirty="0">
                <a:ea typeface="Calibri"/>
                <a:cs typeface="Times New Roman"/>
              </a:rPr>
              <a:t>10- القيام </a:t>
            </a:r>
            <a:r>
              <a:rPr lang="ar-IQ" dirty="0" err="1">
                <a:ea typeface="Calibri"/>
                <a:cs typeface="Times New Roman"/>
              </a:rPr>
              <a:t>بمسوحات</a:t>
            </a:r>
            <a:r>
              <a:rPr lang="ar-IQ" dirty="0">
                <a:ea typeface="Calibri"/>
                <a:cs typeface="Times New Roman"/>
              </a:rPr>
              <a:t> حول الرضا الوظيفي .</a:t>
            </a:r>
            <a:endParaRPr lang="en-US" sz="2000" dirty="0">
              <a:ea typeface="Calibri"/>
              <a:cs typeface="Arial"/>
            </a:endParaRPr>
          </a:p>
          <a:p>
            <a:pPr algn="justLow">
              <a:lnSpc>
                <a:spcPct val="150000"/>
              </a:lnSpc>
            </a:pPr>
            <a:r>
              <a:rPr lang="ar-IQ" dirty="0">
                <a:ea typeface="Calibri"/>
                <a:cs typeface="Times New Roman"/>
              </a:rPr>
              <a:t>11- ايجاد الية ثابتة للتعامل مع الصراع.</a:t>
            </a:r>
            <a:endParaRPr lang="en-US" sz="2000" dirty="0">
              <a:ea typeface="Calibri"/>
              <a:cs typeface="Arial"/>
            </a:endParaRPr>
          </a:p>
          <a:p>
            <a:endParaRPr lang="ar-IQ" dirty="0"/>
          </a:p>
        </p:txBody>
      </p:sp>
    </p:spTree>
    <p:extLst>
      <p:ext uri="{BB962C8B-B14F-4D97-AF65-F5344CB8AC3E}">
        <p14:creationId xmlns:p14="http://schemas.microsoft.com/office/powerpoint/2010/main" val="127779168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nSpc>
                <a:spcPct val="150000"/>
              </a:lnSpc>
            </a:pPr>
            <a:r>
              <a:rPr lang="ar-IQ" u="sng" dirty="0">
                <a:ea typeface="Calibri"/>
              </a:rPr>
              <a:t>القيــادة</a:t>
            </a:r>
            <a:r>
              <a:rPr lang="en-US" sz="2400" dirty="0">
                <a:ea typeface="Calibri"/>
                <a:cs typeface="Arial"/>
              </a:rPr>
              <a:t/>
            </a:r>
            <a:br>
              <a:rPr lang="en-US" sz="2400" dirty="0">
                <a:ea typeface="Calibri"/>
                <a:cs typeface="Arial"/>
              </a:rPr>
            </a:br>
            <a:endParaRPr lang="ar-IQ" dirty="0"/>
          </a:p>
        </p:txBody>
      </p:sp>
      <p:sp>
        <p:nvSpPr>
          <p:cNvPr id="3" name="عنصر نائب للمحتوى 2"/>
          <p:cNvSpPr>
            <a:spLocks noGrp="1"/>
          </p:cNvSpPr>
          <p:nvPr>
            <p:ph idx="1"/>
          </p:nvPr>
        </p:nvSpPr>
        <p:spPr/>
        <p:txBody>
          <a:bodyPr/>
          <a:lstStyle/>
          <a:p>
            <a:pPr algn="justLow">
              <a:lnSpc>
                <a:spcPct val="150000"/>
              </a:lnSpc>
            </a:pPr>
            <a:r>
              <a:rPr lang="ar-IQ" dirty="0">
                <a:ea typeface="Calibri"/>
                <a:cs typeface="Times New Roman"/>
              </a:rPr>
              <a:t>قائد، شخص يقود جماعة تنقاد له بشكل طوعي </a:t>
            </a:r>
            <a:endParaRPr lang="en-US" sz="2000" dirty="0">
              <a:ea typeface="Calibri"/>
              <a:cs typeface="Arial"/>
            </a:endParaRPr>
          </a:p>
          <a:p>
            <a:pPr algn="justLow">
              <a:lnSpc>
                <a:spcPct val="150000"/>
              </a:lnSpc>
            </a:pPr>
            <a:r>
              <a:rPr lang="ar-IQ" dirty="0">
                <a:ea typeface="Calibri"/>
                <a:cs typeface="Times New Roman"/>
              </a:rPr>
              <a:t>قدرة </a:t>
            </a:r>
            <a:r>
              <a:rPr lang="ar-IQ" dirty="0" err="1">
                <a:ea typeface="Calibri"/>
                <a:cs typeface="Times New Roman"/>
              </a:rPr>
              <a:t>تاثير</a:t>
            </a:r>
            <a:r>
              <a:rPr lang="ar-IQ" dirty="0">
                <a:ea typeface="Calibri"/>
                <a:cs typeface="Times New Roman"/>
              </a:rPr>
              <a:t> شخص على اخرين بحيث تجعلهم يقبلون قيادته </a:t>
            </a:r>
            <a:r>
              <a:rPr lang="ar-IQ" dirty="0" err="1">
                <a:ea typeface="Calibri"/>
                <a:cs typeface="Times New Roman"/>
              </a:rPr>
              <a:t>طواعيه</a:t>
            </a:r>
            <a:r>
              <a:rPr lang="ar-IQ" dirty="0">
                <a:ea typeface="Calibri"/>
                <a:cs typeface="Times New Roman"/>
              </a:rPr>
              <a:t> دون التزام قانوني بحيث يكسب تعاون الاخرين معه – الانسجام ، الاقتناع .</a:t>
            </a:r>
            <a:endParaRPr lang="en-US" sz="2000" dirty="0">
              <a:ea typeface="Calibri"/>
              <a:cs typeface="Arial"/>
            </a:endParaRPr>
          </a:p>
          <a:p>
            <a:endParaRPr lang="ar-IQ" dirty="0"/>
          </a:p>
        </p:txBody>
      </p:sp>
    </p:spTree>
    <p:extLst>
      <p:ext uri="{BB962C8B-B14F-4D97-AF65-F5344CB8AC3E}">
        <p14:creationId xmlns:p14="http://schemas.microsoft.com/office/powerpoint/2010/main" val="171914789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a:lnSpc>
                <a:spcPct val="150000"/>
              </a:lnSpc>
            </a:pPr>
            <a:r>
              <a:rPr lang="ar-IQ" b="1" u="sng" dirty="0">
                <a:ea typeface="Calibri"/>
              </a:rPr>
              <a:t>نظريات القيادة </a:t>
            </a:r>
            <a:r>
              <a:rPr lang="en-US" sz="3200" dirty="0">
                <a:ea typeface="Calibri"/>
                <a:cs typeface="Arial"/>
              </a:rPr>
              <a:t/>
            </a:r>
            <a:br>
              <a:rPr lang="en-US" sz="3200" dirty="0">
                <a:ea typeface="Calibri"/>
                <a:cs typeface="Arial"/>
              </a:rPr>
            </a:br>
            <a:endParaRPr lang="ar-IQ" dirty="0"/>
          </a:p>
        </p:txBody>
      </p:sp>
      <p:sp>
        <p:nvSpPr>
          <p:cNvPr id="3" name="عنصر نائب للمحتوى 2"/>
          <p:cNvSpPr>
            <a:spLocks noGrp="1"/>
          </p:cNvSpPr>
          <p:nvPr>
            <p:ph idx="1"/>
          </p:nvPr>
        </p:nvSpPr>
        <p:spPr>
          <a:xfrm>
            <a:off x="457200" y="1600200"/>
            <a:ext cx="8507288" cy="4853136"/>
          </a:xfrm>
        </p:spPr>
        <p:txBody>
          <a:bodyPr>
            <a:normAutofit fontScale="85000" lnSpcReduction="10000"/>
          </a:bodyPr>
          <a:lstStyle/>
          <a:p>
            <a:pPr algn="justLow">
              <a:lnSpc>
                <a:spcPct val="150000"/>
              </a:lnSpc>
            </a:pPr>
            <a:r>
              <a:rPr lang="ar-IQ" dirty="0">
                <a:ea typeface="Calibri"/>
                <a:cs typeface="Times New Roman"/>
              </a:rPr>
              <a:t>السمات الشخصية : مجموعة سمات وصفات وخصائص تفسر قدرة الفرد القيادية قياسا </a:t>
            </a:r>
            <a:r>
              <a:rPr lang="ar-IQ" dirty="0" err="1">
                <a:ea typeface="Calibri"/>
                <a:cs typeface="Times New Roman"/>
              </a:rPr>
              <a:t>بالاخرين</a:t>
            </a:r>
            <a:r>
              <a:rPr lang="ar-IQ" dirty="0">
                <a:ea typeface="Calibri"/>
                <a:cs typeface="Times New Roman"/>
              </a:rPr>
              <a:t> وتسمى احيانا بنظرية الشخص العظيم مثلا الصفات الفسيولوجية (شكل الجسم – نبرة الصوت – الوسامة...) .</a:t>
            </a:r>
            <a:endParaRPr lang="en-US" sz="2000" dirty="0">
              <a:ea typeface="Calibri"/>
              <a:cs typeface="Arial"/>
            </a:endParaRPr>
          </a:p>
          <a:p>
            <a:pPr algn="justLow">
              <a:lnSpc>
                <a:spcPct val="150000"/>
              </a:lnSpc>
            </a:pPr>
            <a:r>
              <a:rPr lang="ar-IQ" dirty="0">
                <a:ea typeface="Calibri"/>
                <a:cs typeface="Times New Roman"/>
              </a:rPr>
              <a:t> والنفسية (حماس – ثقة بالنفس – قدرة على المبادرة ، نضج اجتماعي ، ذكاء ، تفكير وتحليل ، شجاعة ، موهبة .</a:t>
            </a:r>
            <a:endParaRPr lang="en-US" sz="2000" dirty="0">
              <a:ea typeface="Calibri"/>
              <a:cs typeface="Arial"/>
            </a:endParaRPr>
          </a:p>
          <a:p>
            <a:pPr algn="justLow">
              <a:lnSpc>
                <a:spcPct val="150000"/>
              </a:lnSpc>
            </a:pPr>
            <a:r>
              <a:rPr lang="ar-IQ" dirty="0">
                <a:ea typeface="Calibri"/>
                <a:cs typeface="Times New Roman"/>
              </a:rPr>
              <a:t>غاندي ، نابليون ، هتلر ، قيادات جميعها ولكن كل واحد له سمات يختلف عن الاخر (قائد يولد </a:t>
            </a:r>
            <a:r>
              <a:rPr lang="ar-IQ" dirty="0" err="1">
                <a:ea typeface="Calibri"/>
                <a:cs typeface="Times New Roman"/>
              </a:rPr>
              <a:t>ولايصنع</a:t>
            </a:r>
            <a:r>
              <a:rPr lang="ar-IQ" dirty="0">
                <a:ea typeface="Calibri"/>
                <a:cs typeface="Times New Roman"/>
              </a:rPr>
              <a:t>)</a:t>
            </a:r>
            <a:endParaRPr lang="en-US" sz="2000" dirty="0">
              <a:ea typeface="Calibri"/>
              <a:cs typeface="Arial"/>
            </a:endParaRPr>
          </a:p>
          <a:p>
            <a:endParaRPr lang="ar-IQ" dirty="0"/>
          </a:p>
        </p:txBody>
      </p:sp>
    </p:spTree>
    <p:extLst>
      <p:ext uri="{BB962C8B-B14F-4D97-AF65-F5344CB8AC3E}">
        <p14:creationId xmlns:p14="http://schemas.microsoft.com/office/powerpoint/2010/main" val="39969770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92500" lnSpcReduction="10000"/>
          </a:bodyPr>
          <a:lstStyle/>
          <a:p>
            <a:pPr algn="justLow">
              <a:lnSpc>
                <a:spcPct val="150000"/>
              </a:lnSpc>
            </a:pPr>
            <a:r>
              <a:rPr lang="ar-IQ" dirty="0">
                <a:ea typeface="Calibri"/>
                <a:cs typeface="Times New Roman"/>
              </a:rPr>
              <a:t>نظرية سلوكية ، يتم تسخير التدريب لخلق قائد في التفاعل مع </a:t>
            </a:r>
            <a:r>
              <a:rPr lang="ar-IQ" dirty="0" err="1">
                <a:ea typeface="Calibri"/>
                <a:cs typeface="Times New Roman"/>
              </a:rPr>
              <a:t>مرؤسيه</a:t>
            </a:r>
            <a:r>
              <a:rPr lang="ar-IQ" dirty="0">
                <a:ea typeface="Calibri"/>
                <a:cs typeface="Times New Roman"/>
              </a:rPr>
              <a:t> واثارة الحماس لهم نحو المزيد من العمل .</a:t>
            </a:r>
            <a:endParaRPr lang="en-US" sz="2000" dirty="0">
              <a:ea typeface="Calibri"/>
              <a:cs typeface="Arial"/>
            </a:endParaRPr>
          </a:p>
          <a:p>
            <a:pPr algn="justLow">
              <a:lnSpc>
                <a:spcPct val="150000"/>
              </a:lnSpc>
            </a:pPr>
            <a:r>
              <a:rPr lang="ar-IQ" dirty="0">
                <a:ea typeface="Calibri"/>
                <a:cs typeface="Times New Roman"/>
              </a:rPr>
              <a:t> مثال جامعة </a:t>
            </a:r>
            <a:r>
              <a:rPr lang="ar-IQ" dirty="0" err="1">
                <a:ea typeface="Calibri"/>
                <a:cs typeface="Times New Roman"/>
              </a:rPr>
              <a:t>ميشكان</a:t>
            </a:r>
            <a:r>
              <a:rPr lang="ar-IQ" dirty="0">
                <a:ea typeface="Calibri"/>
                <a:cs typeface="Times New Roman"/>
              </a:rPr>
              <a:t> (اميركا) اهتمام العامل واهتمام بالعاملين وهذا ما يطلق عليه شبكة ادارية </a:t>
            </a:r>
            <a:endParaRPr lang="en-US" sz="2000" dirty="0">
              <a:ea typeface="Calibri"/>
              <a:cs typeface="Arial"/>
            </a:endParaRPr>
          </a:p>
          <a:p>
            <a:pPr algn="justLow">
              <a:lnSpc>
                <a:spcPct val="150000"/>
              </a:lnSpc>
            </a:pPr>
            <a:r>
              <a:rPr lang="ar-IQ" dirty="0">
                <a:ea typeface="Calibri"/>
                <a:cs typeface="Times New Roman"/>
              </a:rPr>
              <a:t>جامعة اوهايو(اميركا) اهتمام بالمناخ التنظيمي ، نوعية العلاقة السائدة بين العاملين المشرفين مما خلق ثقة متبادلة اذ احترام المشاعر ، تحقيق الرضا ، حل المشاكل (تحديد ادوار العاملين لتحقيق الاهداف ، تحديد معايير الاداء المطلوب).</a:t>
            </a:r>
            <a:endParaRPr lang="en-US" sz="2000" dirty="0">
              <a:ea typeface="Calibri"/>
              <a:cs typeface="Arial"/>
            </a:endParaRPr>
          </a:p>
          <a:p>
            <a:endParaRPr lang="ar-IQ" dirty="0"/>
          </a:p>
        </p:txBody>
      </p:sp>
    </p:spTree>
    <p:extLst>
      <p:ext uri="{BB962C8B-B14F-4D97-AF65-F5344CB8AC3E}">
        <p14:creationId xmlns:p14="http://schemas.microsoft.com/office/powerpoint/2010/main" val="211666883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9"/>
            <a:ext cx="8229600" cy="3744416"/>
          </a:xfrm>
        </p:spPr>
        <p:txBody>
          <a:bodyPr/>
          <a:lstStyle/>
          <a:p>
            <a:pPr algn="justLow">
              <a:lnSpc>
                <a:spcPct val="150000"/>
              </a:lnSpc>
            </a:pPr>
            <a:r>
              <a:rPr lang="ar-IQ" dirty="0">
                <a:ea typeface="Calibri"/>
                <a:cs typeface="Times New Roman"/>
              </a:rPr>
              <a:t>نظرية </a:t>
            </a:r>
            <a:r>
              <a:rPr lang="ar-IQ" dirty="0" err="1">
                <a:ea typeface="Calibri"/>
                <a:cs typeface="Times New Roman"/>
              </a:rPr>
              <a:t>موقفية</a:t>
            </a:r>
            <a:r>
              <a:rPr lang="ar-IQ" dirty="0">
                <a:ea typeface="Calibri"/>
                <a:cs typeface="Times New Roman"/>
              </a:rPr>
              <a:t> : الموقف يخلق قائد حيث قدرة القائد في التعامل مع عوامل الموقف الصعبة ليكون قائد قادر على حل مشكلات ومعضلات باستخدام عقله في البحث عن افضل البدائل مثلا اعادة تصميم (العمل ، هيكل).</a:t>
            </a:r>
            <a:endParaRPr lang="en-US" sz="2000" dirty="0">
              <a:ea typeface="Calibri"/>
              <a:cs typeface="Arial"/>
            </a:endParaRPr>
          </a:p>
          <a:p>
            <a:endParaRPr lang="ar-IQ" dirty="0"/>
          </a:p>
        </p:txBody>
      </p:sp>
    </p:spTree>
    <p:extLst>
      <p:ext uri="{BB962C8B-B14F-4D97-AF65-F5344CB8AC3E}">
        <p14:creationId xmlns:p14="http://schemas.microsoft.com/office/powerpoint/2010/main" val="3655475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600200"/>
            <a:ext cx="8507288" cy="4525963"/>
          </a:xfrm>
        </p:spPr>
        <p:txBody>
          <a:bodyPr>
            <a:normAutofit fontScale="92500"/>
          </a:bodyPr>
          <a:lstStyle/>
          <a:p>
            <a:pPr algn="justLow">
              <a:lnSpc>
                <a:spcPct val="150000"/>
              </a:lnSpc>
            </a:pPr>
            <a:r>
              <a:rPr lang="ar-IQ" dirty="0">
                <a:ea typeface="Calibri"/>
                <a:cs typeface="Times New Roman"/>
              </a:rPr>
              <a:t>- نظرية الانماط المزاجية </a:t>
            </a:r>
            <a:r>
              <a:rPr lang="ar-IQ" dirty="0" err="1">
                <a:ea typeface="Calibri"/>
                <a:cs typeface="Times New Roman"/>
              </a:rPr>
              <a:t>لهيبوقراط</a:t>
            </a:r>
            <a:r>
              <a:rPr lang="ar-IQ" dirty="0">
                <a:ea typeface="Calibri"/>
                <a:cs typeface="Times New Roman"/>
              </a:rPr>
              <a:t> (تضم اربعة انماط)</a:t>
            </a:r>
            <a:endParaRPr lang="en-US" sz="2000" dirty="0">
              <a:ea typeface="Calibri"/>
              <a:cs typeface="Arial"/>
            </a:endParaRPr>
          </a:p>
          <a:p>
            <a:pPr algn="justLow">
              <a:lnSpc>
                <a:spcPct val="150000"/>
              </a:lnSpc>
            </a:pPr>
            <a:r>
              <a:rPr lang="ar-IQ" dirty="0">
                <a:ea typeface="Calibri"/>
                <a:cs typeface="Times New Roman"/>
              </a:rPr>
              <a:t>- شخصية دموية (نشاط , مرح , تفاؤل , ثقة بالنفس )</a:t>
            </a:r>
            <a:endParaRPr lang="en-US" sz="2000" dirty="0">
              <a:ea typeface="Calibri"/>
              <a:cs typeface="Arial"/>
            </a:endParaRPr>
          </a:p>
          <a:p>
            <a:pPr algn="justLow">
              <a:lnSpc>
                <a:spcPct val="150000"/>
              </a:lnSpc>
            </a:pPr>
            <a:r>
              <a:rPr lang="ar-IQ" dirty="0">
                <a:ea typeface="Calibri"/>
                <a:cs typeface="Times New Roman"/>
              </a:rPr>
              <a:t>- شخصية سوداوية (حزن , اكتئاب )</a:t>
            </a:r>
            <a:endParaRPr lang="en-US" sz="2000" dirty="0">
              <a:ea typeface="Calibri"/>
              <a:cs typeface="Arial"/>
            </a:endParaRPr>
          </a:p>
          <a:p>
            <a:pPr algn="justLow">
              <a:lnSpc>
                <a:spcPct val="150000"/>
              </a:lnSpc>
            </a:pPr>
            <a:r>
              <a:rPr lang="ar-IQ" dirty="0">
                <a:ea typeface="Calibri"/>
                <a:cs typeface="Times New Roman"/>
              </a:rPr>
              <a:t>- شخصية صفراوية (عدوانية , متقلب المزاج , سهولة الاستثارة )</a:t>
            </a:r>
            <a:endParaRPr lang="en-US" sz="2000" dirty="0">
              <a:ea typeface="Calibri"/>
              <a:cs typeface="Arial"/>
            </a:endParaRPr>
          </a:p>
          <a:p>
            <a:pPr algn="justLow">
              <a:lnSpc>
                <a:spcPct val="150000"/>
              </a:lnSpc>
            </a:pPr>
            <a:r>
              <a:rPr lang="ar-IQ" dirty="0">
                <a:ea typeface="Calibri"/>
                <a:cs typeface="Times New Roman"/>
              </a:rPr>
              <a:t>- شخصية بلغمية (كسل , </a:t>
            </a:r>
            <a:r>
              <a:rPr lang="ar-IQ" dirty="0" err="1">
                <a:ea typeface="Calibri"/>
                <a:cs typeface="Times New Roman"/>
              </a:rPr>
              <a:t>الامبالاة</a:t>
            </a:r>
            <a:r>
              <a:rPr lang="ar-IQ" dirty="0">
                <a:ea typeface="Calibri"/>
                <a:cs typeface="Times New Roman"/>
              </a:rPr>
              <a:t> , عدم الانفعال )</a:t>
            </a:r>
            <a:endParaRPr lang="en-US" sz="2000" dirty="0">
              <a:ea typeface="Calibri"/>
              <a:cs typeface="Arial"/>
            </a:endParaRPr>
          </a:p>
          <a:p>
            <a:endParaRPr lang="ar-IQ" dirty="0"/>
          </a:p>
        </p:txBody>
      </p:sp>
    </p:spTree>
    <p:extLst>
      <p:ext uri="{BB962C8B-B14F-4D97-AF65-F5344CB8AC3E}">
        <p14:creationId xmlns:p14="http://schemas.microsoft.com/office/powerpoint/2010/main" val="6113785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a:bodyPr>
          <a:lstStyle/>
          <a:p>
            <a:pPr algn="justLow">
              <a:lnSpc>
                <a:spcPct val="150000"/>
              </a:lnSpc>
            </a:pPr>
            <a:r>
              <a:rPr lang="ar-IQ" dirty="0">
                <a:ea typeface="Calibri"/>
                <a:cs typeface="Times New Roman"/>
              </a:rPr>
              <a:t>نظرية تفاعلية : ينشا التفاعل بين الشخص والموقف ويفسر بانه محصلة التفاعل بين مواقف تستدعي الابداع والابتكار ومهارة التفاعل مع مكونات ذلك الموقف مما يجعل </a:t>
            </a:r>
            <a:r>
              <a:rPr lang="ar-IQ" dirty="0" err="1">
                <a:ea typeface="Calibri"/>
                <a:cs typeface="Times New Roman"/>
              </a:rPr>
              <a:t>التاييد</a:t>
            </a:r>
            <a:r>
              <a:rPr lang="ar-IQ" dirty="0">
                <a:ea typeface="Calibri"/>
                <a:cs typeface="Times New Roman"/>
              </a:rPr>
              <a:t> يتحشد </a:t>
            </a:r>
            <a:r>
              <a:rPr lang="ar-IQ" dirty="0" err="1">
                <a:ea typeface="Calibri"/>
                <a:cs typeface="Times New Roman"/>
              </a:rPr>
              <a:t>لانجاز</a:t>
            </a:r>
            <a:r>
              <a:rPr lang="ar-IQ" dirty="0">
                <a:ea typeface="Calibri"/>
                <a:cs typeface="Times New Roman"/>
              </a:rPr>
              <a:t> الاعمال الخاصة </a:t>
            </a:r>
            <a:r>
              <a:rPr lang="ar-IQ" dirty="0" err="1">
                <a:ea typeface="Calibri"/>
                <a:cs typeface="Times New Roman"/>
              </a:rPr>
              <a:t>بالاهداف</a:t>
            </a:r>
            <a:r>
              <a:rPr lang="ar-IQ" dirty="0">
                <a:ea typeface="Calibri"/>
                <a:cs typeface="Times New Roman"/>
              </a:rPr>
              <a:t> .</a:t>
            </a:r>
            <a:endParaRPr lang="en-US" sz="2000" dirty="0">
              <a:ea typeface="Calibri"/>
              <a:cs typeface="Arial"/>
            </a:endParaRPr>
          </a:p>
          <a:p>
            <a:pPr algn="justLow">
              <a:lnSpc>
                <a:spcPct val="150000"/>
              </a:lnSpc>
            </a:pPr>
            <a:r>
              <a:rPr lang="ar-IQ" dirty="0">
                <a:ea typeface="Calibri"/>
                <a:cs typeface="Times New Roman"/>
              </a:rPr>
              <a:t>(كل تلك النظريات لم تفسر عملية القيادة تفسيراً كاملاً) فهي ليست علاقة عاطفية الا بقدر ما يحقق القائد للمرؤوسين من طموحاتهم .</a:t>
            </a:r>
            <a:endParaRPr lang="en-US" sz="2000" dirty="0">
              <a:ea typeface="Calibri"/>
              <a:cs typeface="Arial"/>
            </a:endParaRPr>
          </a:p>
          <a:p>
            <a:endParaRPr lang="ar-IQ" dirty="0"/>
          </a:p>
        </p:txBody>
      </p:sp>
    </p:spTree>
    <p:extLst>
      <p:ext uri="{BB962C8B-B14F-4D97-AF65-F5344CB8AC3E}">
        <p14:creationId xmlns:p14="http://schemas.microsoft.com/office/powerpoint/2010/main" val="148099618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ea typeface="Calibri"/>
              </a:rPr>
              <a:t>نماذج القيادة </a:t>
            </a:r>
            <a:endParaRPr lang="ar-IQ" dirty="0"/>
          </a:p>
        </p:txBody>
      </p:sp>
      <p:sp>
        <p:nvSpPr>
          <p:cNvPr id="3" name="عنصر نائب للمحتوى 2"/>
          <p:cNvSpPr>
            <a:spLocks noGrp="1"/>
          </p:cNvSpPr>
          <p:nvPr>
            <p:ph idx="1"/>
          </p:nvPr>
        </p:nvSpPr>
        <p:spPr/>
        <p:txBody>
          <a:bodyPr>
            <a:normAutofit lnSpcReduction="10000"/>
          </a:bodyPr>
          <a:lstStyle/>
          <a:p>
            <a:pPr algn="justLow">
              <a:lnSpc>
                <a:spcPct val="150000"/>
              </a:lnSpc>
            </a:pPr>
            <a:r>
              <a:rPr lang="ar-IQ" dirty="0">
                <a:ea typeface="Calibri"/>
                <a:cs typeface="Times New Roman"/>
              </a:rPr>
              <a:t>- اسلوب فردي : اتخاذ القرار فردياً، فرد متشدد (</a:t>
            </a:r>
            <a:r>
              <a:rPr lang="ar-IQ" dirty="0" err="1">
                <a:ea typeface="Calibri"/>
                <a:cs typeface="Times New Roman"/>
              </a:rPr>
              <a:t>لايشارك</a:t>
            </a:r>
            <a:r>
              <a:rPr lang="ar-IQ" dirty="0">
                <a:ea typeface="Calibri"/>
                <a:cs typeface="Times New Roman"/>
              </a:rPr>
              <a:t> الاخرين ويستخدم العقوبة في </a:t>
            </a:r>
            <a:r>
              <a:rPr lang="ar-IQ" dirty="0" err="1">
                <a:ea typeface="Calibri"/>
                <a:cs typeface="Times New Roman"/>
              </a:rPr>
              <a:t>التاثير</a:t>
            </a:r>
            <a:r>
              <a:rPr lang="ar-IQ" dirty="0">
                <a:ea typeface="Calibri"/>
                <a:cs typeface="Times New Roman"/>
              </a:rPr>
              <a:t> </a:t>
            </a:r>
            <a:r>
              <a:rPr lang="ar-IQ" dirty="0" err="1">
                <a:ea typeface="Calibri"/>
                <a:cs typeface="Times New Roman"/>
              </a:rPr>
              <a:t>بالاخرين</a:t>
            </a:r>
            <a:r>
              <a:rPr lang="ar-IQ" dirty="0">
                <a:ea typeface="Calibri"/>
                <a:cs typeface="Times New Roman"/>
              </a:rPr>
              <a:t> )</a:t>
            </a:r>
            <a:endParaRPr lang="en-US" sz="2000" dirty="0">
              <a:ea typeface="Calibri"/>
              <a:cs typeface="Arial"/>
            </a:endParaRPr>
          </a:p>
          <a:p>
            <a:pPr algn="justLow">
              <a:lnSpc>
                <a:spcPct val="150000"/>
              </a:lnSpc>
            </a:pPr>
            <a:r>
              <a:rPr lang="ar-IQ" dirty="0">
                <a:ea typeface="Calibri"/>
                <a:cs typeface="Times New Roman"/>
              </a:rPr>
              <a:t>فرد خير (يستخدم الثناء، المديح ويشارك العاملين في عملية اتخاذ القرار أحيانا).</a:t>
            </a:r>
            <a:endParaRPr lang="en-US" sz="2000" dirty="0">
              <a:ea typeface="Calibri"/>
              <a:cs typeface="Arial"/>
            </a:endParaRPr>
          </a:p>
          <a:p>
            <a:pPr algn="justLow">
              <a:lnSpc>
                <a:spcPct val="150000"/>
              </a:lnSpc>
            </a:pPr>
            <a:r>
              <a:rPr lang="ar-IQ" dirty="0">
                <a:ea typeface="Calibri"/>
                <a:cs typeface="Times New Roman"/>
              </a:rPr>
              <a:t> فرد مناور (يعتمد المناورة </a:t>
            </a:r>
            <a:r>
              <a:rPr lang="ar-IQ" dirty="0" err="1">
                <a:ea typeface="Calibri"/>
                <a:cs typeface="Times New Roman"/>
              </a:rPr>
              <a:t>لايهام</a:t>
            </a:r>
            <a:r>
              <a:rPr lang="ar-IQ" dirty="0">
                <a:ea typeface="Calibri"/>
                <a:cs typeface="Times New Roman"/>
              </a:rPr>
              <a:t> </a:t>
            </a:r>
            <a:r>
              <a:rPr lang="ar-IQ" dirty="0" err="1">
                <a:ea typeface="Calibri"/>
                <a:cs typeface="Times New Roman"/>
              </a:rPr>
              <a:t>المروسين</a:t>
            </a:r>
            <a:r>
              <a:rPr lang="ar-IQ" dirty="0">
                <a:ea typeface="Calibri"/>
                <a:cs typeface="Times New Roman"/>
              </a:rPr>
              <a:t> بانه مهتم بهم يعطي قيمه كبيرة </a:t>
            </a:r>
            <a:r>
              <a:rPr lang="ar-IQ" dirty="0" err="1">
                <a:ea typeface="Calibri"/>
                <a:cs typeface="Times New Roman"/>
              </a:rPr>
              <a:t>لارائهم</a:t>
            </a:r>
            <a:r>
              <a:rPr lang="ar-IQ" dirty="0">
                <a:ea typeface="Calibri"/>
                <a:cs typeface="Times New Roman"/>
              </a:rPr>
              <a:t> واشراكهم في اتخاذ القرار).</a:t>
            </a:r>
            <a:endParaRPr lang="en-US" sz="2000" dirty="0">
              <a:ea typeface="Calibri"/>
              <a:cs typeface="Arial"/>
            </a:endParaRPr>
          </a:p>
          <a:p>
            <a:endParaRPr lang="ar-IQ" dirty="0"/>
          </a:p>
        </p:txBody>
      </p:sp>
    </p:spTree>
    <p:extLst>
      <p:ext uri="{BB962C8B-B14F-4D97-AF65-F5344CB8AC3E}">
        <p14:creationId xmlns:p14="http://schemas.microsoft.com/office/powerpoint/2010/main" val="137303950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556792"/>
            <a:ext cx="8229600" cy="2232248"/>
          </a:xfrm>
        </p:spPr>
        <p:txBody>
          <a:bodyPr/>
          <a:lstStyle/>
          <a:p>
            <a:r>
              <a:rPr lang="ar-IQ" dirty="0">
                <a:ea typeface="Calibri"/>
                <a:cs typeface="Times New Roman"/>
              </a:rPr>
              <a:t>اسلوب ديمقراطي(يستخدم الترغيب بدل التخويف من خلال المشاركة (بعيدا عن احتكار السلطة) وابداء التوجيه والرقابة تنعدم روح العداء بين العاملين </a:t>
            </a:r>
            <a:endParaRPr lang="ar-IQ" dirty="0"/>
          </a:p>
        </p:txBody>
      </p:sp>
    </p:spTree>
    <p:extLst>
      <p:ext uri="{BB962C8B-B14F-4D97-AF65-F5344CB8AC3E}">
        <p14:creationId xmlns:p14="http://schemas.microsoft.com/office/powerpoint/2010/main" val="105440394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Low">
              <a:lnSpc>
                <a:spcPct val="150000"/>
              </a:lnSpc>
            </a:pPr>
            <a:r>
              <a:rPr lang="ar-IQ" dirty="0">
                <a:ea typeface="Calibri"/>
                <a:cs typeface="Times New Roman"/>
              </a:rPr>
              <a:t>- اسلوب متساهل (ضعف القيادة حيث حرية العامل وتساهل القائد يكون رضا العامل منخفض اذ تقدير الادارة </a:t>
            </a:r>
            <a:r>
              <a:rPr lang="ar-IQ" dirty="0" err="1">
                <a:ea typeface="Calibri"/>
                <a:cs typeface="Times New Roman"/>
              </a:rPr>
              <a:t>لاداء</a:t>
            </a:r>
            <a:r>
              <a:rPr lang="ar-IQ" dirty="0">
                <a:ea typeface="Calibri"/>
                <a:cs typeface="Times New Roman"/>
              </a:rPr>
              <a:t> الفرد النشط مساوي للفرد الكسول وبالتالي تزول همة النشطين وقد يفوض اتخاذ القرار الى المرؤوسين وبالتالي يصبح التساهل كبير رغم ندرة التطبيق له.</a:t>
            </a:r>
            <a:endParaRPr lang="en-US" sz="2000" dirty="0">
              <a:ea typeface="Calibri"/>
              <a:cs typeface="Arial"/>
            </a:endParaRPr>
          </a:p>
          <a:p>
            <a:endParaRPr lang="ar-IQ" dirty="0"/>
          </a:p>
        </p:txBody>
      </p:sp>
    </p:spTree>
    <p:extLst>
      <p:ext uri="{BB962C8B-B14F-4D97-AF65-F5344CB8AC3E}">
        <p14:creationId xmlns:p14="http://schemas.microsoft.com/office/powerpoint/2010/main" val="37282542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rPr>
              <a:t>عوامل تؤثر في اختيار اسلوب القيادة </a:t>
            </a:r>
            <a:endParaRPr lang="ar-IQ" dirty="0"/>
          </a:p>
        </p:txBody>
      </p:sp>
      <p:sp>
        <p:nvSpPr>
          <p:cNvPr id="3" name="عنصر نائب للمحتوى 2"/>
          <p:cNvSpPr>
            <a:spLocks noGrp="1"/>
          </p:cNvSpPr>
          <p:nvPr>
            <p:ph idx="1"/>
          </p:nvPr>
        </p:nvSpPr>
        <p:spPr/>
        <p:txBody>
          <a:bodyPr>
            <a:normAutofit fontScale="62500" lnSpcReduction="20000"/>
          </a:bodyPr>
          <a:lstStyle/>
          <a:p>
            <a:pPr algn="justLow">
              <a:lnSpc>
                <a:spcPct val="150000"/>
              </a:lnSpc>
            </a:pPr>
            <a:r>
              <a:rPr lang="ar-IQ" dirty="0">
                <a:ea typeface="Calibri"/>
                <a:cs typeface="Times New Roman"/>
              </a:rPr>
              <a:t>عوامل تخص القائد (ثقة </a:t>
            </a:r>
            <a:r>
              <a:rPr lang="ar-IQ" dirty="0" err="1">
                <a:ea typeface="Calibri"/>
                <a:cs typeface="Times New Roman"/>
              </a:rPr>
              <a:t>بالاخرين</a:t>
            </a:r>
            <a:r>
              <a:rPr lang="ar-IQ" dirty="0">
                <a:ea typeface="Calibri"/>
                <a:cs typeface="Times New Roman"/>
              </a:rPr>
              <a:t> ، تحمل المسؤولية، الاعتماد عليهم) (ايمان القائد بمشاركة </a:t>
            </a:r>
            <a:r>
              <a:rPr lang="ar-IQ" dirty="0" err="1">
                <a:ea typeface="Calibri"/>
                <a:cs typeface="Times New Roman"/>
              </a:rPr>
              <a:t>المرؤسين</a:t>
            </a:r>
            <a:r>
              <a:rPr lang="ar-IQ" dirty="0">
                <a:ea typeface="Calibri"/>
                <a:cs typeface="Times New Roman"/>
              </a:rPr>
              <a:t> في اتخاذ القرار اولا يؤمن بذلك) (اسلوب يتبناه قائد يشعره بالراحة اما متسلط او مشارك .</a:t>
            </a:r>
            <a:endParaRPr lang="en-US" sz="2000" dirty="0">
              <a:ea typeface="Calibri"/>
              <a:cs typeface="Arial"/>
            </a:endParaRPr>
          </a:p>
          <a:p>
            <a:pPr algn="justLow">
              <a:lnSpc>
                <a:spcPct val="150000"/>
              </a:lnSpc>
            </a:pPr>
            <a:r>
              <a:rPr lang="ar-IQ" dirty="0">
                <a:ea typeface="Calibri"/>
                <a:cs typeface="Times New Roman"/>
              </a:rPr>
              <a:t>2- عوامل تخص المرؤوسين (تباين واختلاف قدرة المرؤوسين في مواجهة المواقف </a:t>
            </a:r>
            <a:r>
              <a:rPr lang="ar-IQ" dirty="0" err="1">
                <a:ea typeface="Calibri"/>
                <a:cs typeface="Times New Roman"/>
              </a:rPr>
              <a:t>فاما</a:t>
            </a:r>
            <a:r>
              <a:rPr lang="ar-IQ" dirty="0">
                <a:ea typeface="Calibri"/>
                <a:cs typeface="Times New Roman"/>
              </a:rPr>
              <a:t> ان يكون مستقل بقرارته او يتردد في اتخاذ القرار).</a:t>
            </a:r>
            <a:endParaRPr lang="en-US" sz="2000" dirty="0">
              <a:ea typeface="Calibri"/>
              <a:cs typeface="Arial"/>
            </a:endParaRPr>
          </a:p>
          <a:p>
            <a:pPr algn="justLow">
              <a:lnSpc>
                <a:spcPct val="150000"/>
              </a:lnSpc>
            </a:pPr>
            <a:r>
              <a:rPr lang="ar-IQ" dirty="0">
                <a:ea typeface="Calibri"/>
                <a:cs typeface="Times New Roman"/>
              </a:rPr>
              <a:t>3- البيئة (ما يسود من قيم وتقاليد لتسير امور المنظمة </a:t>
            </a:r>
            <a:r>
              <a:rPr lang="ar-IQ" dirty="0" err="1">
                <a:ea typeface="Calibri"/>
                <a:cs typeface="Times New Roman"/>
              </a:rPr>
              <a:t>ولايستطيع</a:t>
            </a:r>
            <a:r>
              <a:rPr lang="ar-IQ" dirty="0">
                <a:ea typeface="Calibri"/>
                <a:cs typeface="Times New Roman"/>
              </a:rPr>
              <a:t> القائد تغيرها والا سيواجه مصاعب ومتاعب) (الموقع الجغرافي للمنظمة حجمها وبعدها قد يلزم مدير المنظمة تفويض بعض من صلاحياته </a:t>
            </a:r>
            <a:r>
              <a:rPr lang="ar-IQ" dirty="0" err="1">
                <a:ea typeface="Calibri"/>
                <a:cs typeface="Times New Roman"/>
              </a:rPr>
              <a:t>للمرووسين</a:t>
            </a:r>
            <a:r>
              <a:rPr lang="ar-IQ" dirty="0">
                <a:ea typeface="Calibri"/>
                <a:cs typeface="Times New Roman"/>
              </a:rPr>
              <a:t> لاتخاذ القرار) (نوع الجماعات داخل المنظمة فاذا كانت تؤمن بالتعاون والتماسك كلما توافقت مع اعضائها ، صفات ، خبرة ، تعظيم </a:t>
            </a:r>
            <a:r>
              <a:rPr lang="ar-IQ" dirty="0" err="1">
                <a:ea typeface="Calibri"/>
                <a:cs typeface="Times New Roman"/>
              </a:rPr>
              <a:t>لاشراك</a:t>
            </a:r>
            <a:r>
              <a:rPr lang="ar-IQ" dirty="0">
                <a:ea typeface="Calibri"/>
                <a:cs typeface="Times New Roman"/>
              </a:rPr>
              <a:t> العاملين).</a:t>
            </a:r>
            <a:endParaRPr lang="en-US" sz="2000" dirty="0">
              <a:ea typeface="Calibri"/>
              <a:cs typeface="Arial"/>
            </a:endParaRPr>
          </a:p>
          <a:p>
            <a:endParaRPr lang="ar-IQ" dirty="0"/>
          </a:p>
        </p:txBody>
      </p:sp>
    </p:spTree>
    <p:extLst>
      <p:ext uri="{BB962C8B-B14F-4D97-AF65-F5344CB8AC3E}">
        <p14:creationId xmlns:p14="http://schemas.microsoft.com/office/powerpoint/2010/main" val="195776996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7"/>
            <a:ext cx="8229600" cy="4176464"/>
          </a:xfrm>
        </p:spPr>
        <p:txBody>
          <a:bodyPr/>
          <a:lstStyle/>
          <a:p>
            <a:pPr algn="justLow">
              <a:lnSpc>
                <a:spcPct val="150000"/>
              </a:lnSpc>
            </a:pPr>
            <a:r>
              <a:rPr lang="ar-IQ" dirty="0">
                <a:ea typeface="Calibri"/>
                <a:cs typeface="Times New Roman"/>
              </a:rPr>
              <a:t>- الموقف (مواقف صعبة تشجع للمشاركة خاصة اذا كانت خارج نطاق امكانيات </a:t>
            </a:r>
            <a:r>
              <a:rPr lang="ar-IQ" dirty="0" err="1">
                <a:ea typeface="Calibri"/>
                <a:cs typeface="Times New Roman"/>
              </a:rPr>
              <a:t>المرؤسين</a:t>
            </a:r>
            <a:r>
              <a:rPr lang="ar-IQ" dirty="0">
                <a:ea typeface="Calibri"/>
                <a:cs typeface="Times New Roman"/>
              </a:rPr>
              <a:t> من تقديم ما يمكن ان يفيد (اطلاق الهمم والطاقات الكامنة).</a:t>
            </a:r>
            <a:endParaRPr lang="en-US" sz="2000" dirty="0">
              <a:ea typeface="Calibri"/>
              <a:cs typeface="Arial"/>
            </a:endParaRPr>
          </a:p>
          <a:p>
            <a:pPr algn="justLow">
              <a:lnSpc>
                <a:spcPct val="150000"/>
              </a:lnSpc>
            </a:pPr>
            <a:r>
              <a:rPr lang="ar-IQ" dirty="0">
                <a:ea typeface="Calibri"/>
                <a:cs typeface="Times New Roman"/>
              </a:rPr>
              <a:t>5- ضغط الزمن (قلة وانحصار الوقت قد يضطر المدير الى الانفراد بالقرار دون الرجوع الى </a:t>
            </a:r>
            <a:r>
              <a:rPr lang="ar-IQ" dirty="0" err="1">
                <a:ea typeface="Calibri"/>
                <a:cs typeface="Times New Roman"/>
              </a:rPr>
              <a:t>المروسين</a:t>
            </a:r>
            <a:r>
              <a:rPr lang="ar-IQ" dirty="0">
                <a:ea typeface="Calibri"/>
                <a:cs typeface="Times New Roman"/>
              </a:rPr>
              <a:t>.</a:t>
            </a:r>
            <a:endParaRPr lang="en-US" sz="2000" dirty="0">
              <a:ea typeface="Calibri"/>
              <a:cs typeface="Arial"/>
            </a:endParaRPr>
          </a:p>
          <a:p>
            <a:endParaRPr lang="ar-IQ" dirty="0"/>
          </a:p>
        </p:txBody>
      </p:sp>
    </p:spTree>
    <p:extLst>
      <p:ext uri="{BB962C8B-B14F-4D97-AF65-F5344CB8AC3E}">
        <p14:creationId xmlns:p14="http://schemas.microsoft.com/office/powerpoint/2010/main" val="257219499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مصادر قوة القيادة </a:t>
            </a:r>
            <a:endParaRPr lang="ar-IQ" dirty="0"/>
          </a:p>
        </p:txBody>
      </p:sp>
      <p:sp>
        <p:nvSpPr>
          <p:cNvPr id="3" name="عنصر نائب للمحتوى 2"/>
          <p:cNvSpPr>
            <a:spLocks noGrp="1"/>
          </p:cNvSpPr>
          <p:nvPr>
            <p:ph idx="1"/>
          </p:nvPr>
        </p:nvSpPr>
        <p:spPr/>
        <p:txBody>
          <a:bodyPr>
            <a:normAutofit lnSpcReduction="10000"/>
          </a:bodyPr>
          <a:lstStyle/>
          <a:p>
            <a:pPr algn="justLow">
              <a:lnSpc>
                <a:spcPct val="150000"/>
              </a:lnSpc>
            </a:pPr>
            <a:r>
              <a:rPr lang="ar-IQ" dirty="0">
                <a:ea typeface="Calibri"/>
                <a:cs typeface="Times New Roman"/>
              </a:rPr>
              <a:t>الرسمية – السلطة(توقع جزاء (عقوبة)، مكافاة) / مركز وظيفي يمثل قوة قائد بعدد صلاحياته وحجمها ، مستوى المهارة والفن والخبرة والمهارة التخصصية للقائد).</a:t>
            </a:r>
            <a:endParaRPr lang="en-US" sz="2000" dirty="0">
              <a:ea typeface="Calibri"/>
              <a:cs typeface="Arial"/>
            </a:endParaRPr>
          </a:p>
          <a:p>
            <a:pPr algn="justLow">
              <a:lnSpc>
                <a:spcPct val="150000"/>
              </a:lnSpc>
            </a:pPr>
            <a:r>
              <a:rPr lang="ar-IQ" dirty="0">
                <a:ea typeface="Calibri"/>
                <a:cs typeface="Times New Roman"/>
              </a:rPr>
              <a:t>2- شخصية الذاتية (محبوب ، متساهل ، مساعد ، داعم ، موجه ، موضح ، مشارك ، كلما كانت العوامل الذاتية تلك متوفرة به جعلته قائد ذو </a:t>
            </a:r>
            <a:r>
              <a:rPr lang="ar-IQ" dirty="0" err="1">
                <a:ea typeface="Calibri"/>
                <a:cs typeface="Times New Roman"/>
              </a:rPr>
              <a:t>تاثير</a:t>
            </a:r>
            <a:r>
              <a:rPr lang="ar-IQ" dirty="0">
                <a:ea typeface="Calibri"/>
                <a:cs typeface="Times New Roman"/>
              </a:rPr>
              <a:t> كبير على </a:t>
            </a:r>
            <a:r>
              <a:rPr lang="ar-IQ" dirty="0" err="1">
                <a:ea typeface="Calibri"/>
                <a:cs typeface="Times New Roman"/>
              </a:rPr>
              <a:t>مرؤسيه</a:t>
            </a:r>
            <a:r>
              <a:rPr lang="ar-IQ" dirty="0">
                <a:ea typeface="Calibri"/>
                <a:cs typeface="Times New Roman"/>
              </a:rPr>
              <a:t>.</a:t>
            </a:r>
            <a:endParaRPr lang="en-US" sz="2000" dirty="0">
              <a:ea typeface="Calibri"/>
              <a:cs typeface="Arial"/>
            </a:endParaRPr>
          </a:p>
          <a:p>
            <a:endParaRPr lang="ar-IQ" dirty="0"/>
          </a:p>
        </p:txBody>
      </p:sp>
    </p:spTree>
    <p:extLst>
      <p:ext uri="{BB962C8B-B14F-4D97-AF65-F5344CB8AC3E}">
        <p14:creationId xmlns:p14="http://schemas.microsoft.com/office/powerpoint/2010/main" val="332368391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ea typeface="Calibri"/>
              </a:rPr>
              <a:t>دور المرؤوسين في التأثير على القائد</a:t>
            </a:r>
            <a:endParaRPr lang="ar-IQ" dirty="0"/>
          </a:p>
        </p:txBody>
      </p:sp>
      <p:sp>
        <p:nvSpPr>
          <p:cNvPr id="3" name="عنصر نائب للمحتوى 2"/>
          <p:cNvSpPr>
            <a:spLocks noGrp="1"/>
          </p:cNvSpPr>
          <p:nvPr>
            <p:ph idx="1"/>
          </p:nvPr>
        </p:nvSpPr>
        <p:spPr/>
        <p:txBody>
          <a:bodyPr/>
          <a:lstStyle/>
          <a:p>
            <a:pPr lvl="0" algn="justLow">
              <a:lnSpc>
                <a:spcPct val="150000"/>
              </a:lnSpc>
              <a:buFont typeface="+mj-lt"/>
              <a:buAutoNum type="arabicPeriod"/>
            </a:pPr>
            <a:r>
              <a:rPr lang="ar-IQ" dirty="0">
                <a:ea typeface="Calibri"/>
                <a:cs typeface="Times New Roman"/>
              </a:rPr>
              <a:t>قدرة على ادارة الذات ، العمل باستقلالية دون الحاجة اليه .</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الالتزام الاهداف الرسمية الخاصة بالعمل .</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اهتمام بالتطوير الذاتي واستغلال طاقاتهم </a:t>
            </a:r>
            <a:endParaRPr lang="en-US" sz="2000" dirty="0">
              <a:ea typeface="Calibri"/>
              <a:cs typeface="Arial"/>
            </a:endParaRPr>
          </a:p>
          <a:p>
            <a:r>
              <a:rPr lang="ar-IQ" dirty="0">
                <a:ea typeface="Calibri"/>
                <a:cs typeface="Times New Roman"/>
              </a:rPr>
              <a:t>الاتصاف بالشجاعة والامانة والاعتمادية</a:t>
            </a:r>
            <a:endParaRPr lang="ar-IQ" dirty="0"/>
          </a:p>
        </p:txBody>
      </p:sp>
    </p:spTree>
    <p:extLst>
      <p:ext uri="{BB962C8B-B14F-4D97-AF65-F5344CB8AC3E}">
        <p14:creationId xmlns:p14="http://schemas.microsoft.com/office/powerpoint/2010/main" val="7157606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ea typeface="Calibri"/>
              </a:rPr>
              <a:t>التغيير التنظيمي والتطوير</a:t>
            </a:r>
            <a:endParaRPr lang="ar-IQ" dirty="0"/>
          </a:p>
        </p:txBody>
      </p:sp>
      <p:sp>
        <p:nvSpPr>
          <p:cNvPr id="3" name="عنصر نائب للمحتوى 2"/>
          <p:cNvSpPr>
            <a:spLocks noGrp="1"/>
          </p:cNvSpPr>
          <p:nvPr>
            <p:ph idx="1"/>
          </p:nvPr>
        </p:nvSpPr>
        <p:spPr>
          <a:xfrm>
            <a:off x="251520" y="1600200"/>
            <a:ext cx="8640960" cy="4997152"/>
          </a:xfrm>
        </p:spPr>
        <p:txBody>
          <a:bodyPr/>
          <a:lstStyle/>
          <a:p>
            <a:r>
              <a:rPr lang="ar-IQ" dirty="0">
                <a:ea typeface="Calibri"/>
                <a:cs typeface="Times New Roman"/>
              </a:rPr>
              <a:t>عملية يستهدف منها تحقيق التكيف الخارجي والتوازن الداخلي بما يتطلب من تغير (ثقافة ، تكنولوجيا ، عمل ، عاملين ، </a:t>
            </a:r>
            <a:r>
              <a:rPr lang="ar-IQ" dirty="0" err="1">
                <a:ea typeface="Calibri"/>
                <a:cs typeface="Times New Roman"/>
              </a:rPr>
              <a:t>ستراتيجية</a:t>
            </a:r>
            <a:r>
              <a:rPr lang="ar-IQ" dirty="0">
                <a:ea typeface="Calibri"/>
                <a:cs typeface="Times New Roman"/>
              </a:rPr>
              <a:t> ، هيكل تنظيمي) فهو جهد شمولي مخطط (وقت، برمجة ، خطط) يكون </a:t>
            </a:r>
            <a:r>
              <a:rPr lang="ar-IQ" dirty="0" err="1">
                <a:ea typeface="Calibri"/>
                <a:cs typeface="Times New Roman"/>
              </a:rPr>
              <a:t>للادارة</a:t>
            </a:r>
            <a:r>
              <a:rPr lang="ar-IQ" dirty="0">
                <a:ea typeface="Calibri"/>
                <a:cs typeface="Times New Roman"/>
              </a:rPr>
              <a:t> دور رئيسي للتغير حيث (تخطط ، تجهيز المال اللازم ، تجهيز موارد....) (اعتماد </a:t>
            </a:r>
            <a:r>
              <a:rPr lang="ar-IQ" dirty="0" err="1">
                <a:ea typeface="Calibri"/>
                <a:cs typeface="Times New Roman"/>
              </a:rPr>
              <a:t>ستراتيجية</a:t>
            </a:r>
            <a:r>
              <a:rPr lang="ar-IQ" dirty="0">
                <a:ea typeface="Calibri"/>
                <a:cs typeface="Times New Roman"/>
              </a:rPr>
              <a:t>  سلوكية التغير بغية احداث تأثير سلوكي لابد من احداث تأثير في قيم واتجاهات العاملين لتحقيق تغير سلوكي )(دور الجماعة في احداث التغير اكبر من دور وتأثير الفرد) (الربط بين البحث العلمي </a:t>
            </a:r>
            <a:r>
              <a:rPr lang="ar-IQ" dirty="0" err="1">
                <a:ea typeface="Calibri"/>
                <a:cs typeface="Times New Roman"/>
              </a:rPr>
              <a:t>وستراتيجية</a:t>
            </a:r>
            <a:r>
              <a:rPr lang="ar-IQ" dirty="0">
                <a:ea typeface="Calibri"/>
                <a:cs typeface="Times New Roman"/>
              </a:rPr>
              <a:t> التطبيق عبر اجراء </a:t>
            </a:r>
            <a:r>
              <a:rPr lang="ar-IQ" dirty="0" err="1">
                <a:ea typeface="Calibri"/>
                <a:cs typeface="Times New Roman"/>
              </a:rPr>
              <a:t>مسوحات</a:t>
            </a:r>
            <a:r>
              <a:rPr lang="ar-IQ" dirty="0">
                <a:ea typeface="Calibri"/>
                <a:cs typeface="Times New Roman"/>
              </a:rPr>
              <a:t> تستخدم في تخطيط </a:t>
            </a:r>
            <a:r>
              <a:rPr lang="ar-IQ" dirty="0" err="1">
                <a:ea typeface="Calibri"/>
                <a:cs typeface="Times New Roman"/>
              </a:rPr>
              <a:t>ستراتيجيات</a:t>
            </a:r>
            <a:r>
              <a:rPr lang="ar-IQ" dirty="0">
                <a:ea typeface="Calibri"/>
                <a:cs typeface="Times New Roman"/>
              </a:rPr>
              <a:t> التطوير).</a:t>
            </a:r>
            <a:endParaRPr lang="ar-IQ" dirty="0"/>
          </a:p>
        </p:txBody>
      </p:sp>
    </p:spTree>
    <p:extLst>
      <p:ext uri="{BB962C8B-B14F-4D97-AF65-F5344CB8AC3E}">
        <p14:creationId xmlns:p14="http://schemas.microsoft.com/office/powerpoint/2010/main" val="209038146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ea typeface="Calibri"/>
              </a:rPr>
              <a:t>اهداف التغير </a:t>
            </a:r>
            <a:endParaRPr lang="ar-IQ" dirty="0"/>
          </a:p>
        </p:txBody>
      </p:sp>
      <p:sp>
        <p:nvSpPr>
          <p:cNvPr id="3" name="عنصر نائب للمحتوى 2"/>
          <p:cNvSpPr>
            <a:spLocks noGrp="1"/>
          </p:cNvSpPr>
          <p:nvPr>
            <p:ph idx="1"/>
          </p:nvPr>
        </p:nvSpPr>
        <p:spPr>
          <a:xfrm>
            <a:off x="457200" y="1268760"/>
            <a:ext cx="8507288" cy="5400600"/>
          </a:xfrm>
        </p:spPr>
        <p:txBody>
          <a:bodyPr>
            <a:normAutofit fontScale="85000" lnSpcReduction="20000"/>
          </a:bodyPr>
          <a:lstStyle/>
          <a:p>
            <a:pPr marL="228600" algn="justLow">
              <a:lnSpc>
                <a:spcPct val="150000"/>
              </a:lnSpc>
            </a:pPr>
            <a:r>
              <a:rPr lang="ar-IQ" dirty="0" smtClean="0">
                <a:ea typeface="Calibri"/>
                <a:cs typeface="Times New Roman"/>
              </a:rPr>
              <a:t>1-تعديل </a:t>
            </a:r>
            <a:r>
              <a:rPr lang="ar-IQ" dirty="0">
                <a:ea typeface="Calibri"/>
                <a:cs typeface="Times New Roman"/>
              </a:rPr>
              <a:t>سلوك العاملين لزيادة فاعليتهم في المنظمة من خلال زيادة قدراتهم على حل المشاكل.</a:t>
            </a:r>
            <a:endParaRPr lang="en-US" sz="2000" dirty="0">
              <a:ea typeface="Calibri"/>
              <a:cs typeface="Arial"/>
            </a:endParaRPr>
          </a:p>
          <a:p>
            <a:pPr marL="228600" algn="justLow">
              <a:lnSpc>
                <a:spcPct val="150000"/>
              </a:lnSpc>
            </a:pPr>
            <a:r>
              <a:rPr lang="ar-IQ" dirty="0">
                <a:ea typeface="Calibri"/>
                <a:cs typeface="Times New Roman"/>
              </a:rPr>
              <a:t>2- زيادة صحة المنظمة من خلال الاعتناء </a:t>
            </a:r>
            <a:r>
              <a:rPr lang="ar-IQ" dirty="0" err="1">
                <a:ea typeface="Calibri"/>
                <a:cs typeface="Times New Roman"/>
              </a:rPr>
              <a:t>بالامور</a:t>
            </a:r>
            <a:r>
              <a:rPr lang="ar-IQ" dirty="0">
                <a:ea typeface="Calibri"/>
                <a:cs typeface="Times New Roman"/>
              </a:rPr>
              <a:t> النفسية /الجسمانية ، فسيولوجية العاملين وبذلك تتحقق تدفق المعلومات بشكل انسيابي تصاعدي وتنازلي وافقي.</a:t>
            </a:r>
            <a:endParaRPr lang="en-US" sz="2000" dirty="0">
              <a:ea typeface="Calibri"/>
              <a:cs typeface="Arial"/>
            </a:endParaRPr>
          </a:p>
          <a:p>
            <a:pPr marL="228600" algn="justLow">
              <a:lnSpc>
                <a:spcPct val="150000"/>
              </a:lnSpc>
            </a:pPr>
            <a:r>
              <a:rPr lang="ar-IQ" dirty="0">
                <a:ea typeface="Calibri"/>
                <a:cs typeface="Times New Roman"/>
              </a:rPr>
              <a:t>3- اشاعة جو من الثقة بين العاملين لمختلف المستويات .</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4</a:t>
            </a:r>
            <a:r>
              <a:rPr lang="ar-IQ" dirty="0" smtClean="0">
                <a:ea typeface="Calibri"/>
                <a:cs typeface="Times New Roman"/>
              </a:rPr>
              <a:t>-مناخ </a:t>
            </a:r>
            <a:r>
              <a:rPr lang="ar-IQ" dirty="0">
                <a:ea typeface="Calibri"/>
                <a:cs typeface="Times New Roman"/>
              </a:rPr>
              <a:t>منظمة مفتوح لمعالجة كافة المشاكل وعدم كتمها (علاقات تبادلية – تكاملية ، </a:t>
            </a:r>
            <a:r>
              <a:rPr lang="ar-IQ" dirty="0" err="1">
                <a:ea typeface="Calibri"/>
                <a:cs typeface="Times New Roman"/>
              </a:rPr>
              <a:t>اشاعاة</a:t>
            </a:r>
            <a:r>
              <a:rPr lang="ar-IQ" dirty="0">
                <a:ea typeface="Calibri"/>
                <a:cs typeface="Times New Roman"/>
              </a:rPr>
              <a:t> اجواء ديمقراطية في الاشرف ، تعويد العاملين على الرقابة الذاتية ، توفير معلومات ، اشاعة الثقة ، معالجة المشاكل).</a:t>
            </a:r>
            <a:endParaRPr lang="en-US" sz="2000" dirty="0">
              <a:ea typeface="Calibri"/>
              <a:cs typeface="Arial"/>
            </a:endParaRPr>
          </a:p>
          <a:p>
            <a:endParaRPr lang="ar-IQ" dirty="0"/>
          </a:p>
        </p:txBody>
      </p:sp>
    </p:spTree>
    <p:extLst>
      <p:ext uri="{BB962C8B-B14F-4D97-AF65-F5344CB8AC3E}">
        <p14:creationId xmlns:p14="http://schemas.microsoft.com/office/powerpoint/2010/main" val="3860618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19256" cy="5721499"/>
          </a:xfrm>
        </p:spPr>
        <p:txBody>
          <a:bodyPr>
            <a:normAutofit fontScale="85000" lnSpcReduction="20000"/>
          </a:bodyPr>
          <a:lstStyle/>
          <a:p>
            <a:pPr algn="justLow">
              <a:lnSpc>
                <a:spcPct val="150000"/>
              </a:lnSpc>
            </a:pPr>
            <a:r>
              <a:rPr lang="ar-IQ" dirty="0">
                <a:ea typeface="Calibri"/>
                <a:cs typeface="Times New Roman"/>
              </a:rPr>
              <a:t>3- نظرية كارل </a:t>
            </a:r>
            <a:r>
              <a:rPr lang="ar-IQ" dirty="0" err="1">
                <a:ea typeface="Calibri"/>
                <a:cs typeface="Times New Roman"/>
              </a:rPr>
              <a:t>بونغ</a:t>
            </a:r>
            <a:r>
              <a:rPr lang="ar-IQ" dirty="0">
                <a:ea typeface="Calibri"/>
                <a:cs typeface="Times New Roman"/>
              </a:rPr>
              <a:t> (تضم نوعين من الانماط )</a:t>
            </a:r>
            <a:endParaRPr lang="en-US" sz="2000" dirty="0">
              <a:ea typeface="Calibri"/>
              <a:cs typeface="Arial"/>
            </a:endParaRPr>
          </a:p>
          <a:p>
            <a:pPr algn="justLow">
              <a:lnSpc>
                <a:spcPct val="150000"/>
              </a:lnSpc>
            </a:pPr>
            <a:r>
              <a:rPr lang="ar-IQ" dirty="0">
                <a:ea typeface="Calibri"/>
                <a:cs typeface="Times New Roman"/>
              </a:rPr>
              <a:t>- انفتاحي , منبسط , منطلق , يحب الناس , حركة دائمة , يرى نفسه جزء من المجتمع الخارجي , لا يرى نفسه محور العمل . منفتح على الاخرين </a:t>
            </a:r>
            <a:endParaRPr lang="en-US" sz="2000" dirty="0">
              <a:ea typeface="Calibri"/>
              <a:cs typeface="Arial"/>
            </a:endParaRPr>
          </a:p>
          <a:p>
            <a:pPr algn="justLow">
              <a:lnSpc>
                <a:spcPct val="150000"/>
              </a:lnSpc>
            </a:pPr>
            <a:r>
              <a:rPr lang="ar-IQ" dirty="0">
                <a:ea typeface="Calibri"/>
                <a:cs typeface="Times New Roman"/>
              </a:rPr>
              <a:t>- انطوائي , منغلق , لا يحب الاختلاط , يرى نفسه محور اساس للبيئة , يتحكم بذاته, خامل , قاسي على نفسه , وسواس , قلق , غير سعيد , غير مستقل .</a:t>
            </a:r>
            <a:endParaRPr lang="en-US" sz="2000" dirty="0">
              <a:ea typeface="Calibri"/>
              <a:cs typeface="Arial"/>
            </a:endParaRPr>
          </a:p>
          <a:p>
            <a:pPr algn="justLow">
              <a:lnSpc>
                <a:spcPct val="150000"/>
              </a:lnSpc>
            </a:pPr>
            <a:r>
              <a:rPr lang="ar-IQ" dirty="0">
                <a:ea typeface="Calibri"/>
                <a:cs typeface="Times New Roman"/>
              </a:rPr>
              <a:t>كارل بوينغ يرى الانسان وشخصيته في ضوء ماضيه في تحديد شخصيته المستقلة وان طاقة الانسان تظهر اما بشكل منطقي عبر التفكير و العاطفة او بشكل غير منطقي عبر الاحساس والالهام .</a:t>
            </a:r>
            <a:endParaRPr lang="en-US" sz="2000" dirty="0">
              <a:ea typeface="Calibri"/>
              <a:cs typeface="Arial"/>
            </a:endParaRPr>
          </a:p>
          <a:p>
            <a:endParaRPr lang="ar-IQ" dirty="0"/>
          </a:p>
        </p:txBody>
      </p:sp>
    </p:spTree>
    <p:extLst>
      <p:ext uri="{BB962C8B-B14F-4D97-AF65-F5344CB8AC3E}">
        <p14:creationId xmlns:p14="http://schemas.microsoft.com/office/powerpoint/2010/main" val="84341282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ea typeface="Calibri"/>
              </a:rPr>
              <a:t>مجالات التغير </a:t>
            </a:r>
            <a:endParaRPr lang="ar-IQ" dirty="0"/>
          </a:p>
        </p:txBody>
      </p:sp>
      <p:sp>
        <p:nvSpPr>
          <p:cNvPr id="3" name="عنصر نائب للمحتوى 2"/>
          <p:cNvSpPr>
            <a:spLocks noGrp="1"/>
          </p:cNvSpPr>
          <p:nvPr>
            <p:ph idx="1"/>
          </p:nvPr>
        </p:nvSpPr>
        <p:spPr/>
        <p:txBody>
          <a:bodyPr>
            <a:normAutofit lnSpcReduction="10000"/>
          </a:bodyPr>
          <a:lstStyle/>
          <a:p>
            <a:pPr marL="228600" algn="justLow">
              <a:lnSpc>
                <a:spcPct val="150000"/>
              </a:lnSpc>
            </a:pPr>
            <a:r>
              <a:rPr lang="ar-IQ" dirty="0">
                <a:ea typeface="Calibri"/>
                <a:cs typeface="Times New Roman"/>
              </a:rPr>
              <a:t>- تغير ثقافة (قيم – احترام الاخرين ، احترام الزمن، ايجاد قيم جديدة ، تخلص من قيم موجودة (بأن الوظيفة حكم واستعباد للمستفيد الى كونه اداة خدمة) (قبول راي الاخرين واحترامه) (احترام الوقت).</a:t>
            </a:r>
            <a:endParaRPr lang="en-US" sz="2000" dirty="0">
              <a:ea typeface="Calibri"/>
              <a:cs typeface="Arial"/>
            </a:endParaRPr>
          </a:p>
          <a:p>
            <a:pPr marL="228600" algn="justLow">
              <a:lnSpc>
                <a:spcPct val="150000"/>
              </a:lnSpc>
            </a:pPr>
            <a:r>
              <a:rPr lang="ar-IQ" dirty="0">
                <a:ea typeface="Calibri"/>
                <a:cs typeface="Times New Roman"/>
              </a:rPr>
              <a:t>- تغير عاملين (عبر تدريب على نواحي غير متوافرة لديهم لكسب مهارات وخبرات جديدة) .</a:t>
            </a:r>
            <a:endParaRPr lang="en-US" sz="2000" dirty="0">
              <a:ea typeface="Calibri"/>
              <a:cs typeface="Arial"/>
            </a:endParaRPr>
          </a:p>
          <a:p>
            <a:endParaRPr lang="ar-IQ" dirty="0"/>
          </a:p>
        </p:txBody>
      </p:sp>
    </p:spTree>
    <p:extLst>
      <p:ext uri="{BB962C8B-B14F-4D97-AF65-F5344CB8AC3E}">
        <p14:creationId xmlns:p14="http://schemas.microsoft.com/office/powerpoint/2010/main" val="197188484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marL="228600" algn="justLow">
              <a:lnSpc>
                <a:spcPct val="150000"/>
              </a:lnSpc>
            </a:pPr>
            <a:r>
              <a:rPr lang="ar-IQ" dirty="0">
                <a:ea typeface="Calibri"/>
                <a:cs typeface="Times New Roman"/>
              </a:rPr>
              <a:t>-تغير </a:t>
            </a:r>
            <a:r>
              <a:rPr lang="ar-IQ" dirty="0" err="1">
                <a:ea typeface="Calibri"/>
                <a:cs typeface="Times New Roman"/>
              </a:rPr>
              <a:t>ستراتيجية</a:t>
            </a:r>
            <a:r>
              <a:rPr lang="ar-IQ" dirty="0">
                <a:ea typeface="Calibri"/>
                <a:cs typeface="Times New Roman"/>
              </a:rPr>
              <a:t>(قبول المخاطرة ، المواجهة ، مسح البيئة المحيطة ذات العلاقة </a:t>
            </a:r>
            <a:r>
              <a:rPr lang="en-US" dirty="0">
                <a:latin typeface="Times New Roman"/>
                <a:ea typeface="Calibri"/>
                <a:cs typeface="Arial"/>
              </a:rPr>
              <a:t>SWOT</a:t>
            </a:r>
            <a:r>
              <a:rPr lang="ar-IQ" dirty="0">
                <a:ea typeface="Calibri"/>
                <a:cs typeface="Times New Roman"/>
              </a:rPr>
              <a:t>).</a:t>
            </a:r>
            <a:endParaRPr lang="en-US" sz="2000" dirty="0">
              <a:ea typeface="Calibri"/>
              <a:cs typeface="Arial"/>
            </a:endParaRPr>
          </a:p>
          <a:p>
            <a:pPr marL="228600" algn="justLow">
              <a:lnSpc>
                <a:spcPct val="150000"/>
              </a:lnSpc>
            </a:pPr>
            <a:r>
              <a:rPr lang="ar-IQ" dirty="0">
                <a:ea typeface="Calibri"/>
                <a:cs typeface="Times New Roman"/>
              </a:rPr>
              <a:t>- تغير تكنولوجيا (استحداث </a:t>
            </a:r>
            <a:r>
              <a:rPr lang="ar-IQ" dirty="0" err="1">
                <a:ea typeface="Calibri"/>
                <a:cs typeface="Times New Roman"/>
              </a:rPr>
              <a:t>ماهو</a:t>
            </a:r>
            <a:r>
              <a:rPr lang="ar-IQ" dirty="0">
                <a:ea typeface="Calibri"/>
                <a:cs typeface="Times New Roman"/>
              </a:rPr>
              <a:t> جديد عالميا وادخاله المنظمة من اليات وتقنيات وبرامج..).</a:t>
            </a:r>
            <a:endParaRPr lang="en-US" sz="2000" dirty="0">
              <a:ea typeface="Calibri"/>
              <a:cs typeface="Arial"/>
            </a:endParaRPr>
          </a:p>
          <a:p>
            <a:pPr marL="228600" algn="justLow">
              <a:lnSpc>
                <a:spcPct val="150000"/>
              </a:lnSpc>
            </a:pPr>
            <a:r>
              <a:rPr lang="ar-IQ" dirty="0">
                <a:ea typeface="Calibri"/>
                <a:cs typeface="Times New Roman"/>
              </a:rPr>
              <a:t>-تغير هيكل تنظيمي (عضوي – مرن ، مصفوفة ، شبكي – عالمي) (حذف تغير تسمية، اضافة – شطر..) </a:t>
            </a:r>
            <a:endParaRPr lang="en-US" sz="2000" dirty="0">
              <a:ea typeface="Calibri"/>
              <a:cs typeface="Arial"/>
            </a:endParaRPr>
          </a:p>
          <a:p>
            <a:endParaRPr lang="ar-IQ" dirty="0"/>
          </a:p>
        </p:txBody>
      </p:sp>
    </p:spTree>
    <p:extLst>
      <p:ext uri="{BB962C8B-B14F-4D97-AF65-F5344CB8AC3E}">
        <p14:creationId xmlns:p14="http://schemas.microsoft.com/office/powerpoint/2010/main" val="211813769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ea typeface="Calibri"/>
              </a:rPr>
              <a:t> مراحل ادارة التغير </a:t>
            </a:r>
            <a:endParaRPr lang="ar-IQ" dirty="0"/>
          </a:p>
        </p:txBody>
      </p:sp>
      <p:sp>
        <p:nvSpPr>
          <p:cNvPr id="3" name="عنصر نائب للمحتوى 2"/>
          <p:cNvSpPr>
            <a:spLocks noGrp="1"/>
          </p:cNvSpPr>
          <p:nvPr>
            <p:ph idx="1"/>
          </p:nvPr>
        </p:nvSpPr>
        <p:spPr/>
        <p:txBody>
          <a:bodyPr>
            <a:normAutofit fontScale="77500" lnSpcReduction="20000"/>
          </a:bodyPr>
          <a:lstStyle/>
          <a:p>
            <a:pPr marL="228600" algn="justLow">
              <a:lnSpc>
                <a:spcPct val="150000"/>
              </a:lnSpc>
            </a:pPr>
            <a:r>
              <a:rPr lang="ar-IQ" dirty="0">
                <a:ea typeface="Calibri"/>
                <a:cs typeface="Times New Roman"/>
              </a:rPr>
              <a:t>مرحلة التفكيك لعوامل الجمود (وجود حاجة ماسة </a:t>
            </a:r>
            <a:r>
              <a:rPr lang="ar-IQ" dirty="0" err="1">
                <a:ea typeface="Calibri"/>
                <a:cs typeface="Times New Roman"/>
              </a:rPr>
              <a:t>لاقامة</a:t>
            </a:r>
            <a:r>
              <a:rPr lang="ar-IQ" dirty="0">
                <a:ea typeface="Calibri"/>
                <a:cs typeface="Times New Roman"/>
              </a:rPr>
              <a:t> التغيير لتقليل المقاومة من خلال اظهار الشعور بالحاجة للتغير عبر </a:t>
            </a:r>
            <a:r>
              <a:rPr lang="ar-IQ" dirty="0" err="1">
                <a:ea typeface="Calibri"/>
                <a:cs typeface="Times New Roman"/>
              </a:rPr>
              <a:t>المسوحات</a:t>
            </a:r>
            <a:r>
              <a:rPr lang="ar-IQ" dirty="0">
                <a:ea typeface="Calibri"/>
                <a:cs typeface="Times New Roman"/>
              </a:rPr>
              <a:t> – مقارنات – تخلف المنظمة عن المواكبة للنظائر) او ايجاد تحالفات تقود المنظمة للتغير عبر تجانسها مع منظمات اخرى مؤمنين بالتعبير وضرورياته.</a:t>
            </a:r>
            <a:endParaRPr lang="en-US" sz="2000" dirty="0">
              <a:ea typeface="Calibri"/>
              <a:cs typeface="Arial"/>
            </a:endParaRPr>
          </a:p>
          <a:p>
            <a:pPr marL="228600" algn="justLow">
              <a:lnSpc>
                <a:spcPct val="150000"/>
              </a:lnSpc>
            </a:pPr>
            <a:r>
              <a:rPr lang="ar-IQ" dirty="0">
                <a:ea typeface="Calibri"/>
                <a:cs typeface="Times New Roman"/>
              </a:rPr>
              <a:t>- مرحلة القيام بالتغيرات (تنفيذ التغير بهدف تحسين المنتج / الخدمة من اقامة حذف دمج، استحداث، اعادة نظر بالصلاحيات).</a:t>
            </a:r>
            <a:endParaRPr lang="en-US" sz="2000" dirty="0">
              <a:ea typeface="Calibri"/>
              <a:cs typeface="Arial"/>
            </a:endParaRPr>
          </a:p>
          <a:p>
            <a:pPr marL="228600" algn="justLow">
              <a:lnSpc>
                <a:spcPct val="150000"/>
              </a:lnSpc>
            </a:pPr>
            <a:r>
              <a:rPr lang="ar-IQ" dirty="0">
                <a:ea typeface="Calibri"/>
                <a:cs typeface="Times New Roman"/>
              </a:rPr>
              <a:t>- مرحلة ثبات التغير (حماية وصيانة التغير المستحدث والحفاظ على المكاسب والمزايا عبر متابعة الناتج </a:t>
            </a:r>
            <a:r>
              <a:rPr lang="ar-IQ" dirty="0" err="1">
                <a:ea typeface="Calibri"/>
                <a:cs typeface="Times New Roman"/>
              </a:rPr>
              <a:t>والتقيم</a:t>
            </a:r>
            <a:r>
              <a:rPr lang="ar-IQ" dirty="0">
                <a:ea typeface="Calibri"/>
                <a:cs typeface="Times New Roman"/>
              </a:rPr>
              <a:t> المستمر مع التدريب عليه وتقديم مقترحات.</a:t>
            </a:r>
            <a:endParaRPr lang="en-US" sz="2000" dirty="0">
              <a:ea typeface="Calibri"/>
              <a:cs typeface="Arial"/>
            </a:endParaRPr>
          </a:p>
          <a:p>
            <a:endParaRPr lang="ar-IQ" dirty="0"/>
          </a:p>
        </p:txBody>
      </p:sp>
    </p:spTree>
    <p:extLst>
      <p:ext uri="{BB962C8B-B14F-4D97-AF65-F5344CB8AC3E}">
        <p14:creationId xmlns:p14="http://schemas.microsoft.com/office/powerpoint/2010/main" val="345540868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rPr>
              <a:t>مسؤولية احداث التغير </a:t>
            </a:r>
            <a:endParaRPr lang="ar-IQ" dirty="0"/>
          </a:p>
        </p:txBody>
      </p:sp>
      <p:sp>
        <p:nvSpPr>
          <p:cNvPr id="3" name="عنصر نائب للمحتوى 2"/>
          <p:cNvSpPr>
            <a:spLocks noGrp="1"/>
          </p:cNvSpPr>
          <p:nvPr>
            <p:ph idx="1"/>
          </p:nvPr>
        </p:nvSpPr>
        <p:spPr/>
        <p:txBody>
          <a:bodyPr/>
          <a:lstStyle/>
          <a:p>
            <a:pPr marL="228600" algn="justLow">
              <a:lnSpc>
                <a:spcPct val="150000"/>
              </a:lnSpc>
            </a:pPr>
            <a:r>
              <a:rPr lang="ar-IQ" dirty="0">
                <a:ea typeface="Calibri"/>
                <a:cs typeface="Times New Roman"/>
              </a:rPr>
              <a:t>ادارة عليا (حشد الجهود </a:t>
            </a:r>
            <a:r>
              <a:rPr lang="ar-IQ" dirty="0" err="1">
                <a:ea typeface="Calibri"/>
                <a:cs typeface="Times New Roman"/>
              </a:rPr>
              <a:t>لاحداث</a:t>
            </a:r>
            <a:r>
              <a:rPr lang="ar-IQ" dirty="0">
                <a:ea typeface="Calibri"/>
                <a:cs typeface="Times New Roman"/>
              </a:rPr>
              <a:t> التغير ) (اظهار نتائج لحالات مشابهة) (القيام بالزيارات ).</a:t>
            </a:r>
            <a:endParaRPr lang="en-US" sz="2000" dirty="0">
              <a:ea typeface="Calibri"/>
              <a:cs typeface="Arial"/>
            </a:endParaRPr>
          </a:p>
          <a:p>
            <a:pPr marL="228600" algn="justLow">
              <a:lnSpc>
                <a:spcPct val="150000"/>
              </a:lnSpc>
            </a:pPr>
            <a:r>
              <a:rPr lang="ar-IQ" dirty="0">
                <a:ea typeface="Calibri"/>
                <a:cs typeface="Times New Roman"/>
              </a:rPr>
              <a:t>- كل فرد منتسب الى منظمة عليه الولوج والتفكير بمجالات احداث التغير التطويري كل من موقعة وتخصصه .</a:t>
            </a:r>
            <a:endParaRPr lang="en-US" sz="2000" dirty="0">
              <a:ea typeface="Calibri"/>
              <a:cs typeface="Arial"/>
            </a:endParaRPr>
          </a:p>
          <a:p>
            <a:pPr marL="228600" algn="justLow">
              <a:lnSpc>
                <a:spcPct val="150000"/>
              </a:lnSpc>
            </a:pPr>
            <a:r>
              <a:rPr lang="ar-IQ" dirty="0">
                <a:ea typeface="Calibri"/>
                <a:cs typeface="Times New Roman"/>
              </a:rPr>
              <a:t>- الخبراء </a:t>
            </a:r>
            <a:r>
              <a:rPr lang="ar-IQ" dirty="0" err="1">
                <a:ea typeface="Calibri"/>
                <a:cs typeface="Times New Roman"/>
              </a:rPr>
              <a:t>الاستشارين</a:t>
            </a:r>
            <a:r>
              <a:rPr lang="ar-IQ" dirty="0">
                <a:ea typeface="Calibri"/>
                <a:cs typeface="Times New Roman"/>
              </a:rPr>
              <a:t> .</a:t>
            </a:r>
            <a:endParaRPr lang="en-US" sz="2000" dirty="0">
              <a:ea typeface="Calibri"/>
              <a:cs typeface="Arial"/>
            </a:endParaRPr>
          </a:p>
          <a:p>
            <a:endParaRPr lang="ar-IQ" dirty="0"/>
          </a:p>
        </p:txBody>
      </p:sp>
    </p:spTree>
    <p:extLst>
      <p:ext uri="{BB962C8B-B14F-4D97-AF65-F5344CB8AC3E}">
        <p14:creationId xmlns:p14="http://schemas.microsoft.com/office/powerpoint/2010/main" val="280684562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ea typeface="Calibri"/>
              </a:rPr>
              <a:t>الية العمل والتطبيق للتغير </a:t>
            </a:r>
            <a:endParaRPr lang="ar-IQ" dirty="0"/>
          </a:p>
        </p:txBody>
      </p:sp>
      <p:sp>
        <p:nvSpPr>
          <p:cNvPr id="3" name="عنصر نائب للمحتوى 2"/>
          <p:cNvSpPr>
            <a:spLocks noGrp="1"/>
          </p:cNvSpPr>
          <p:nvPr>
            <p:ph idx="1"/>
          </p:nvPr>
        </p:nvSpPr>
        <p:spPr/>
        <p:txBody>
          <a:bodyPr>
            <a:normAutofit lnSpcReduction="10000"/>
          </a:bodyPr>
          <a:lstStyle/>
          <a:p>
            <a:pPr marL="228600" algn="justLow">
              <a:lnSpc>
                <a:spcPct val="150000"/>
              </a:lnSpc>
            </a:pPr>
            <a:r>
              <a:rPr lang="ar-IQ" dirty="0">
                <a:ea typeface="Calibri"/>
                <a:cs typeface="Times New Roman"/>
              </a:rPr>
              <a:t>الشبكة الادارية (9.9،5.5،1.1)(1.9،9.1) عبر اتجاهين عاملين وعمل .</a:t>
            </a:r>
            <a:endParaRPr lang="en-US" sz="2000" dirty="0">
              <a:ea typeface="Calibri"/>
              <a:cs typeface="Arial"/>
            </a:endParaRPr>
          </a:p>
          <a:p>
            <a:pPr marL="228600" algn="justLow">
              <a:lnSpc>
                <a:spcPct val="150000"/>
              </a:lnSpc>
            </a:pPr>
            <a:r>
              <a:rPr lang="ar-IQ" dirty="0">
                <a:ea typeface="Calibri"/>
                <a:cs typeface="Times New Roman"/>
              </a:rPr>
              <a:t>2- </a:t>
            </a:r>
            <a:r>
              <a:rPr lang="ar-IQ" dirty="0" err="1">
                <a:ea typeface="Calibri"/>
                <a:cs typeface="Times New Roman"/>
              </a:rPr>
              <a:t>مسوحات</a:t>
            </a:r>
            <a:r>
              <a:rPr lang="ar-IQ" dirty="0">
                <a:ea typeface="Calibri"/>
                <a:cs typeface="Times New Roman"/>
              </a:rPr>
              <a:t> (استبانة، مقابلة ، فرق عمل).</a:t>
            </a:r>
            <a:endParaRPr lang="en-US" sz="2000" dirty="0">
              <a:ea typeface="Calibri"/>
              <a:cs typeface="Arial"/>
            </a:endParaRPr>
          </a:p>
          <a:p>
            <a:pPr marL="228600" algn="justLow">
              <a:lnSpc>
                <a:spcPct val="150000"/>
              </a:lnSpc>
            </a:pPr>
            <a:r>
              <a:rPr lang="ar-IQ" dirty="0">
                <a:ea typeface="Calibri"/>
                <a:cs typeface="Times New Roman"/>
              </a:rPr>
              <a:t>3- ادارة جودة شاكلة </a:t>
            </a:r>
            <a:r>
              <a:rPr lang="en-US" dirty="0">
                <a:latin typeface="Times New Roman"/>
                <a:ea typeface="Calibri"/>
                <a:cs typeface="Arial"/>
              </a:rPr>
              <a:t>TQM</a:t>
            </a:r>
            <a:r>
              <a:rPr lang="ar-IQ" dirty="0">
                <a:ea typeface="Calibri"/>
                <a:cs typeface="Times New Roman"/>
              </a:rPr>
              <a:t>( الساعية لرضا زبون ، تحسين مستمر للعمليات ، تدريب مستمر ، مشاركة ، قياس العمل ، الحد من الاخطاء ، اخطاء صفرية).</a:t>
            </a:r>
            <a:endParaRPr lang="en-US" sz="2000" dirty="0">
              <a:ea typeface="Calibri"/>
              <a:cs typeface="Arial"/>
            </a:endParaRPr>
          </a:p>
          <a:p>
            <a:endParaRPr lang="ar-IQ" dirty="0"/>
          </a:p>
        </p:txBody>
      </p:sp>
    </p:spTree>
    <p:extLst>
      <p:ext uri="{BB962C8B-B14F-4D97-AF65-F5344CB8AC3E}">
        <p14:creationId xmlns:p14="http://schemas.microsoft.com/office/powerpoint/2010/main" val="3127118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ea typeface="Calibri"/>
              </a:rPr>
              <a:t>الحالات الواجب التركيز عليها عند التغير </a:t>
            </a:r>
            <a:endParaRPr lang="ar-IQ" dirty="0"/>
          </a:p>
        </p:txBody>
      </p:sp>
      <p:sp>
        <p:nvSpPr>
          <p:cNvPr id="3" name="عنصر نائب للمحتوى 2"/>
          <p:cNvSpPr>
            <a:spLocks noGrp="1"/>
          </p:cNvSpPr>
          <p:nvPr>
            <p:ph idx="1"/>
          </p:nvPr>
        </p:nvSpPr>
        <p:spPr>
          <a:xfrm>
            <a:off x="457200" y="1600200"/>
            <a:ext cx="8507288" cy="4525963"/>
          </a:xfrm>
        </p:spPr>
        <p:txBody>
          <a:bodyPr>
            <a:normAutofit fontScale="77500" lnSpcReduction="20000"/>
          </a:bodyPr>
          <a:lstStyle/>
          <a:p>
            <a:pPr marL="228600" algn="justLow">
              <a:lnSpc>
                <a:spcPct val="150000"/>
              </a:lnSpc>
            </a:pPr>
            <a:r>
              <a:rPr lang="ar-IQ" dirty="0">
                <a:ea typeface="Calibri"/>
                <a:cs typeface="Times New Roman"/>
              </a:rPr>
              <a:t>اساليب العمل المستخدمة في المنظمة (تدريب مستمر ، متقطع ) (مشاكل تحل او تستديم).</a:t>
            </a:r>
            <a:endParaRPr lang="en-US" sz="2000" dirty="0">
              <a:ea typeface="Calibri"/>
              <a:cs typeface="Arial"/>
            </a:endParaRPr>
          </a:p>
          <a:p>
            <a:pPr marL="228600" algn="justLow">
              <a:lnSpc>
                <a:spcPct val="150000"/>
              </a:lnSpc>
            </a:pPr>
            <a:r>
              <a:rPr lang="ar-IQ" dirty="0">
                <a:ea typeface="Calibri"/>
                <a:cs typeface="Times New Roman"/>
              </a:rPr>
              <a:t>2- القوانين والانظمة واللوائح (تغيرها لتلبية ومواكبة تغيرات الوقت الحالي).</a:t>
            </a:r>
            <a:endParaRPr lang="en-US" sz="2000" dirty="0">
              <a:ea typeface="Calibri"/>
              <a:cs typeface="Arial"/>
            </a:endParaRPr>
          </a:p>
          <a:p>
            <a:pPr marL="228600" algn="justLow">
              <a:lnSpc>
                <a:spcPct val="150000"/>
              </a:lnSpc>
            </a:pPr>
            <a:r>
              <a:rPr lang="ar-IQ" dirty="0">
                <a:ea typeface="Calibri"/>
                <a:cs typeface="Times New Roman"/>
              </a:rPr>
              <a:t>3- كسب رضا الزبون داخلي – خارجي (تقديم خدمات اكثر تنوعاً وذات اولوية لهم .</a:t>
            </a:r>
            <a:endParaRPr lang="en-US" sz="2000" dirty="0">
              <a:ea typeface="Calibri"/>
              <a:cs typeface="Arial"/>
            </a:endParaRPr>
          </a:p>
          <a:p>
            <a:pPr marL="228600" algn="justLow">
              <a:lnSpc>
                <a:spcPct val="150000"/>
              </a:lnSpc>
            </a:pPr>
            <a:r>
              <a:rPr lang="ar-IQ" dirty="0">
                <a:ea typeface="Calibri"/>
                <a:cs typeface="Times New Roman"/>
              </a:rPr>
              <a:t>4- تطور المعرفة الانسانية (مواكبة المعارف المعاصرة وجعلها في متاح لموظفيها </a:t>
            </a:r>
            <a:r>
              <a:rPr lang="ar-IQ" dirty="0" err="1">
                <a:ea typeface="Calibri"/>
                <a:cs typeface="Times New Roman"/>
              </a:rPr>
              <a:t>ومستفيديها</a:t>
            </a:r>
            <a:r>
              <a:rPr lang="ar-IQ" dirty="0">
                <a:ea typeface="Calibri"/>
                <a:cs typeface="Times New Roman"/>
              </a:rPr>
              <a:t>).</a:t>
            </a:r>
            <a:endParaRPr lang="en-US" sz="2000" dirty="0">
              <a:ea typeface="Calibri"/>
              <a:cs typeface="Arial"/>
            </a:endParaRPr>
          </a:p>
          <a:p>
            <a:endParaRPr lang="ar-IQ" dirty="0"/>
          </a:p>
        </p:txBody>
      </p:sp>
    </p:spTree>
    <p:extLst>
      <p:ext uri="{BB962C8B-B14F-4D97-AF65-F5344CB8AC3E}">
        <p14:creationId xmlns:p14="http://schemas.microsoft.com/office/powerpoint/2010/main" val="411353829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lstStyle/>
          <a:p>
            <a:pPr marL="0" indent="0" algn="justLow">
              <a:lnSpc>
                <a:spcPct val="150000"/>
              </a:lnSpc>
              <a:buNone/>
            </a:pPr>
            <a:r>
              <a:rPr lang="ar-IQ" dirty="0" smtClean="0">
                <a:ea typeface="Calibri"/>
                <a:cs typeface="Times New Roman"/>
              </a:rPr>
              <a:t>-زيادة </a:t>
            </a:r>
            <a:r>
              <a:rPr lang="ar-IQ" dirty="0">
                <a:ea typeface="Calibri"/>
                <a:cs typeface="Times New Roman"/>
              </a:rPr>
              <a:t>المنافسة </a:t>
            </a:r>
            <a:r>
              <a:rPr lang="ar-IQ" dirty="0" err="1">
                <a:ea typeface="Calibri"/>
                <a:cs typeface="Times New Roman"/>
              </a:rPr>
              <a:t>المنظمية</a:t>
            </a:r>
            <a:r>
              <a:rPr lang="ar-IQ" dirty="0">
                <a:ea typeface="Calibri"/>
                <a:cs typeface="Times New Roman"/>
              </a:rPr>
              <a:t> – القطاعية (بذل مزيد من الجهود لتطوير وتحسين المنتج – سلعة باستمرار.</a:t>
            </a:r>
            <a:endParaRPr lang="en-US" sz="2000" dirty="0">
              <a:ea typeface="Calibri"/>
              <a:cs typeface="Arial"/>
            </a:endParaRPr>
          </a:p>
          <a:p>
            <a:pPr marL="0" lvl="0" indent="0" algn="justLow">
              <a:lnSpc>
                <a:spcPct val="150000"/>
              </a:lnSpc>
              <a:buNone/>
            </a:pPr>
            <a:r>
              <a:rPr lang="ar-IQ" dirty="0" smtClean="0">
                <a:ea typeface="Calibri"/>
                <a:cs typeface="Times New Roman"/>
              </a:rPr>
              <a:t>-المشاركة </a:t>
            </a:r>
            <a:r>
              <a:rPr lang="ar-IQ" dirty="0">
                <a:ea typeface="Calibri"/>
                <a:cs typeface="Times New Roman"/>
              </a:rPr>
              <a:t>الديمقراطية وقبول الراي الاخر لتحسين العلاقة والصلة ما بين ادارة المنظمة </a:t>
            </a:r>
            <a:r>
              <a:rPr lang="ar-IQ" dirty="0" err="1">
                <a:ea typeface="Calibri"/>
                <a:cs typeface="Times New Roman"/>
              </a:rPr>
              <a:t>ومنتسبيها</a:t>
            </a:r>
            <a:r>
              <a:rPr lang="ar-IQ" dirty="0">
                <a:ea typeface="Calibri"/>
                <a:cs typeface="Times New Roman"/>
              </a:rPr>
              <a:t>).</a:t>
            </a:r>
            <a:endParaRPr lang="en-US" sz="2000" dirty="0">
              <a:ea typeface="Calibri"/>
              <a:cs typeface="Arial"/>
            </a:endParaRPr>
          </a:p>
          <a:p>
            <a:endParaRPr lang="ar-IQ" dirty="0"/>
          </a:p>
        </p:txBody>
      </p:sp>
    </p:spTree>
    <p:extLst>
      <p:ext uri="{BB962C8B-B14F-4D97-AF65-F5344CB8AC3E}">
        <p14:creationId xmlns:p14="http://schemas.microsoft.com/office/powerpoint/2010/main" val="50582074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ea typeface="Calibri"/>
              </a:rPr>
              <a:t> انواع التغير </a:t>
            </a:r>
            <a:endParaRPr lang="ar-IQ" dirty="0"/>
          </a:p>
        </p:txBody>
      </p:sp>
      <p:sp>
        <p:nvSpPr>
          <p:cNvPr id="3" name="عنصر نائب للمحتوى 2"/>
          <p:cNvSpPr>
            <a:spLocks noGrp="1"/>
          </p:cNvSpPr>
          <p:nvPr>
            <p:ph idx="1"/>
          </p:nvPr>
        </p:nvSpPr>
        <p:spPr/>
        <p:txBody>
          <a:bodyPr>
            <a:normAutofit fontScale="85000" lnSpcReduction="10000"/>
          </a:bodyPr>
          <a:lstStyle/>
          <a:p>
            <a:pPr marL="228600" algn="justLow">
              <a:lnSpc>
                <a:spcPct val="150000"/>
              </a:lnSpc>
            </a:pPr>
            <a:r>
              <a:rPr lang="ar-IQ" dirty="0">
                <a:ea typeface="Calibri"/>
                <a:cs typeface="Times New Roman"/>
              </a:rPr>
              <a:t>على مستوى العمل (اعادة تصميم العمل ، تغير نمط اتخاذ القرارات، الادارة </a:t>
            </a:r>
            <a:r>
              <a:rPr lang="ar-IQ" dirty="0" err="1">
                <a:ea typeface="Calibri"/>
                <a:cs typeface="Times New Roman"/>
              </a:rPr>
              <a:t>بالاهداف</a:t>
            </a:r>
            <a:r>
              <a:rPr lang="ar-IQ" dirty="0">
                <a:ea typeface="Calibri"/>
                <a:cs typeface="Times New Roman"/>
              </a:rPr>
              <a:t>) (بناء فرق وجماعات العمل ، اسلوب علمي في حل المشاكل ، تحسين علاقة الفرد بزملاء العمل والمدراء والمشرفين.</a:t>
            </a:r>
            <a:endParaRPr lang="en-US" sz="2000" dirty="0">
              <a:ea typeface="Calibri"/>
              <a:cs typeface="Arial"/>
            </a:endParaRPr>
          </a:p>
          <a:p>
            <a:pPr marL="228600" algn="justLow">
              <a:lnSpc>
                <a:spcPct val="150000"/>
              </a:lnSpc>
            </a:pPr>
            <a:r>
              <a:rPr lang="ar-IQ" dirty="0">
                <a:ea typeface="Calibri"/>
                <a:cs typeface="Times New Roman"/>
              </a:rPr>
              <a:t>على مستوى المنظمة (شمول كافة المستويات بالتغير دون استبعاد احداها) </a:t>
            </a:r>
            <a:endParaRPr lang="en-US" sz="2000" dirty="0">
              <a:ea typeface="Calibri"/>
              <a:cs typeface="Arial"/>
            </a:endParaRPr>
          </a:p>
          <a:p>
            <a:pPr marL="228600" algn="justLow">
              <a:lnSpc>
                <a:spcPct val="150000"/>
              </a:lnSpc>
            </a:pPr>
            <a:r>
              <a:rPr lang="ar-IQ" dirty="0">
                <a:ea typeface="Calibri"/>
                <a:cs typeface="Times New Roman"/>
              </a:rPr>
              <a:t>على مستوى الفرد (مشاركة، المشورة ، بناء الذات والرقابة الذاتية).</a:t>
            </a:r>
            <a:endParaRPr lang="en-US" sz="2000" dirty="0">
              <a:ea typeface="Calibri"/>
              <a:cs typeface="Arial"/>
            </a:endParaRPr>
          </a:p>
          <a:p>
            <a:endParaRPr lang="ar-IQ" dirty="0"/>
          </a:p>
        </p:txBody>
      </p:sp>
    </p:spTree>
    <p:extLst>
      <p:ext uri="{BB962C8B-B14F-4D97-AF65-F5344CB8AC3E}">
        <p14:creationId xmlns:p14="http://schemas.microsoft.com/office/powerpoint/2010/main" val="292552651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ea typeface="Calibri"/>
              </a:rPr>
              <a:t>اسباب مقاومة التغير </a:t>
            </a:r>
            <a:endParaRPr lang="ar-IQ" dirty="0"/>
          </a:p>
        </p:txBody>
      </p:sp>
      <p:sp>
        <p:nvSpPr>
          <p:cNvPr id="3" name="عنصر نائب للمحتوى 2"/>
          <p:cNvSpPr>
            <a:spLocks noGrp="1"/>
          </p:cNvSpPr>
          <p:nvPr>
            <p:ph idx="1"/>
          </p:nvPr>
        </p:nvSpPr>
        <p:spPr/>
        <p:txBody>
          <a:bodyPr/>
          <a:lstStyle/>
          <a:p>
            <a:pPr marL="228600" algn="justLow">
              <a:lnSpc>
                <a:spcPct val="150000"/>
              </a:lnSpc>
            </a:pPr>
            <a:r>
              <a:rPr lang="ar-IQ" dirty="0">
                <a:ea typeface="Calibri"/>
                <a:cs typeface="Times New Roman"/>
              </a:rPr>
              <a:t>*خوف من فقدان خبرات ومهارات الموظف التي يمتلكها وتكليفه بمهام جديدة مجهولة له.</a:t>
            </a:r>
            <a:endParaRPr lang="en-US" sz="2000" dirty="0">
              <a:ea typeface="Calibri"/>
              <a:cs typeface="Arial"/>
            </a:endParaRPr>
          </a:p>
          <a:p>
            <a:pPr marL="228600" algn="justLow">
              <a:lnSpc>
                <a:spcPct val="150000"/>
              </a:lnSpc>
            </a:pPr>
            <a:r>
              <a:rPr lang="ar-IQ" dirty="0">
                <a:ea typeface="Calibri"/>
                <a:cs typeface="Times New Roman"/>
              </a:rPr>
              <a:t>*خوف من فقدان المكاسب المادية والسلطوية والمعنوية التي يتمتع بها .</a:t>
            </a:r>
            <a:endParaRPr lang="en-US" sz="2000" dirty="0">
              <a:ea typeface="Calibri"/>
              <a:cs typeface="Arial"/>
            </a:endParaRPr>
          </a:p>
          <a:p>
            <a:pPr marL="228600" algn="justLow">
              <a:lnSpc>
                <a:spcPct val="150000"/>
              </a:lnSpc>
            </a:pPr>
            <a:r>
              <a:rPr lang="ar-IQ" dirty="0">
                <a:ea typeface="Calibri"/>
                <a:cs typeface="Times New Roman"/>
              </a:rPr>
              <a:t>*خوف من الاستغناء عن خدماته واستبعاده من الوظيفة.</a:t>
            </a:r>
            <a:endParaRPr lang="en-US" sz="2000" dirty="0">
              <a:ea typeface="Calibri"/>
              <a:cs typeface="Arial"/>
            </a:endParaRPr>
          </a:p>
          <a:p>
            <a:endParaRPr lang="ar-IQ" dirty="0"/>
          </a:p>
        </p:txBody>
      </p:sp>
    </p:spTree>
    <p:extLst>
      <p:ext uri="{BB962C8B-B14F-4D97-AF65-F5344CB8AC3E}">
        <p14:creationId xmlns:p14="http://schemas.microsoft.com/office/powerpoint/2010/main" val="1767516959"/>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u="sng" dirty="0">
                <a:ea typeface="Calibri"/>
              </a:rPr>
              <a:t> الية التعامل مع مخاوف العاملين ازاء عملية التغير .</a:t>
            </a:r>
            <a:endParaRPr lang="ar-IQ" dirty="0"/>
          </a:p>
        </p:txBody>
      </p:sp>
      <p:sp>
        <p:nvSpPr>
          <p:cNvPr id="3" name="عنصر نائب للمحتوى 2"/>
          <p:cNvSpPr>
            <a:spLocks noGrp="1"/>
          </p:cNvSpPr>
          <p:nvPr>
            <p:ph idx="1"/>
          </p:nvPr>
        </p:nvSpPr>
        <p:spPr>
          <a:xfrm>
            <a:off x="179512" y="1600200"/>
            <a:ext cx="8856984" cy="5069160"/>
          </a:xfrm>
        </p:spPr>
        <p:txBody>
          <a:bodyPr>
            <a:normAutofit fontScale="92500" lnSpcReduction="10000"/>
          </a:bodyPr>
          <a:lstStyle/>
          <a:p>
            <a:pPr lvl="0" algn="justLow">
              <a:lnSpc>
                <a:spcPct val="150000"/>
              </a:lnSpc>
              <a:buFont typeface="+mj-lt"/>
              <a:buAutoNum type="arabicPeriod"/>
            </a:pPr>
            <a:r>
              <a:rPr lang="ar-IQ" dirty="0">
                <a:ea typeface="Calibri"/>
                <a:cs typeface="Times New Roman"/>
              </a:rPr>
              <a:t>احاطة الموظف وبشكل مسبق بدواعي التغير واهدافه ومسبباته </a:t>
            </a:r>
            <a:r>
              <a:rPr lang="ar-IQ" dirty="0" err="1">
                <a:ea typeface="Calibri"/>
                <a:cs typeface="Times New Roman"/>
              </a:rPr>
              <a:t>وايجابياته</a:t>
            </a:r>
            <a:r>
              <a:rPr lang="ar-IQ" dirty="0">
                <a:ea typeface="Calibri"/>
                <a:cs typeface="Times New Roman"/>
              </a:rPr>
              <a:t> .</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توفير حوافز لقبول التغير المستحدث.</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استعانة بقادة غير رسمين لتوضيح دواعي التغير .</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اشراك العاملين بكافة مراحل التفكير... الى تنفيذ التغير .</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اعطاء صورة مستقبلية عن كيف يكون العمل اكثر راحة للموظف عند اجراء التغير المطلوب.</a:t>
            </a:r>
            <a:endParaRPr lang="en-US" sz="2000" dirty="0">
              <a:ea typeface="Calibri"/>
              <a:cs typeface="Arial"/>
            </a:endParaRPr>
          </a:p>
          <a:p>
            <a:endParaRPr lang="ar-IQ" dirty="0"/>
          </a:p>
        </p:txBody>
      </p:sp>
    </p:spTree>
    <p:extLst>
      <p:ext uri="{BB962C8B-B14F-4D97-AF65-F5344CB8AC3E}">
        <p14:creationId xmlns:p14="http://schemas.microsoft.com/office/powerpoint/2010/main" val="1840088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91264" cy="5577483"/>
          </a:xfrm>
        </p:spPr>
        <p:txBody>
          <a:bodyPr>
            <a:normAutofit fontScale="77500" lnSpcReduction="20000"/>
          </a:bodyPr>
          <a:lstStyle/>
          <a:p>
            <a:pPr algn="justLow">
              <a:lnSpc>
                <a:spcPct val="150000"/>
              </a:lnSpc>
            </a:pPr>
            <a:r>
              <a:rPr lang="ar-IQ" dirty="0">
                <a:ea typeface="Calibri"/>
                <a:cs typeface="Times New Roman"/>
              </a:rPr>
              <a:t>- نظرية وليم </a:t>
            </a:r>
            <a:r>
              <a:rPr lang="ar-IQ" dirty="0" err="1">
                <a:ea typeface="Calibri"/>
                <a:cs typeface="Times New Roman"/>
              </a:rPr>
              <a:t>شلدون</a:t>
            </a:r>
            <a:r>
              <a:rPr lang="ar-IQ" dirty="0">
                <a:ea typeface="Calibri"/>
                <a:cs typeface="Times New Roman"/>
              </a:rPr>
              <a:t> (يركز على مظهر وشكل البناء لجسم الانسان وقسمها الى 3 انماط )</a:t>
            </a:r>
            <a:endParaRPr lang="en-US" sz="2000" dirty="0">
              <a:ea typeface="Calibri"/>
              <a:cs typeface="Arial"/>
            </a:endParaRPr>
          </a:p>
          <a:p>
            <a:pPr algn="justLow">
              <a:lnSpc>
                <a:spcPct val="150000"/>
              </a:lnSpc>
            </a:pPr>
            <a:r>
              <a:rPr lang="ar-IQ" dirty="0">
                <a:ea typeface="Calibri"/>
                <a:cs typeface="Times New Roman"/>
              </a:rPr>
              <a:t>- نمط الجسم المكتنز , بدين , مستدير , يتميز بالتكيف مع المحيط , زيادة في الاكل والنوم , بطء الحركة </a:t>
            </a:r>
            <a:endParaRPr lang="en-US" sz="2000" dirty="0">
              <a:ea typeface="Calibri"/>
              <a:cs typeface="Arial"/>
            </a:endParaRPr>
          </a:p>
          <a:p>
            <a:pPr algn="justLow">
              <a:lnSpc>
                <a:spcPct val="150000"/>
              </a:lnSpc>
            </a:pPr>
            <a:r>
              <a:rPr lang="ar-IQ" dirty="0">
                <a:ea typeface="Calibri"/>
                <a:cs typeface="Times New Roman"/>
              </a:rPr>
              <a:t>- نمط الجسم المعتدل , متناسق بالطول والوزن , يحب الرياضة , يتحمل الالم , يحب القيادة , مسيطر على الاخرين </a:t>
            </a:r>
            <a:endParaRPr lang="en-US" sz="2000" dirty="0">
              <a:ea typeface="Calibri"/>
              <a:cs typeface="Arial"/>
            </a:endParaRPr>
          </a:p>
          <a:p>
            <a:pPr algn="justLow">
              <a:lnSpc>
                <a:spcPct val="150000"/>
              </a:lnSpc>
            </a:pPr>
            <a:r>
              <a:rPr lang="ar-IQ" dirty="0">
                <a:ea typeface="Calibri"/>
                <a:cs typeface="Times New Roman"/>
              </a:rPr>
              <a:t>- نمط الجسم الهزيل , النحيف , عدم القدرة على تحمل اعمال صعاب التي تحتاج الى جهد كبير , حساس , منفعل , لا يرغب بالصداقة مع الاخرين .</a:t>
            </a:r>
            <a:endParaRPr lang="en-US" sz="2000" dirty="0">
              <a:ea typeface="Calibri"/>
              <a:cs typeface="Arial"/>
            </a:endParaRPr>
          </a:p>
          <a:p>
            <a:pPr algn="justLow">
              <a:lnSpc>
                <a:spcPct val="150000"/>
              </a:lnSpc>
            </a:pPr>
            <a:r>
              <a:rPr lang="ar-IQ" dirty="0">
                <a:ea typeface="Calibri"/>
                <a:cs typeface="Times New Roman"/>
              </a:rPr>
              <a:t>(تجربة على 9000 شخص تم تحديد مواصفاتهم الجسمية )</a:t>
            </a:r>
            <a:endParaRPr lang="en-US" sz="2000" dirty="0">
              <a:ea typeface="Calibri"/>
              <a:cs typeface="Arial"/>
            </a:endParaRPr>
          </a:p>
          <a:p>
            <a:endParaRPr lang="ar-IQ" dirty="0"/>
          </a:p>
        </p:txBody>
      </p:sp>
    </p:spTree>
    <p:extLst>
      <p:ext uri="{BB962C8B-B14F-4D97-AF65-F5344CB8AC3E}">
        <p14:creationId xmlns:p14="http://schemas.microsoft.com/office/powerpoint/2010/main" val="412084963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u="sng" dirty="0"/>
              <a:t>ضغوط العمل والتوتر:</a:t>
            </a:r>
            <a:r>
              <a:rPr lang="en-US" dirty="0"/>
              <a:t/>
            </a:r>
            <a:br>
              <a:rPr lang="en-US" dirty="0"/>
            </a:br>
            <a:endParaRPr lang="ar-IQ" dirty="0"/>
          </a:p>
        </p:txBody>
      </p:sp>
      <p:sp>
        <p:nvSpPr>
          <p:cNvPr id="3" name="عنصر نائب للمحتوى 2"/>
          <p:cNvSpPr>
            <a:spLocks noGrp="1"/>
          </p:cNvSpPr>
          <p:nvPr>
            <p:ph idx="1"/>
          </p:nvPr>
        </p:nvSpPr>
        <p:spPr>
          <a:xfrm>
            <a:off x="457200" y="1600200"/>
            <a:ext cx="8579296" cy="5069160"/>
          </a:xfrm>
        </p:spPr>
        <p:txBody>
          <a:bodyPr>
            <a:normAutofit fontScale="70000" lnSpcReduction="20000"/>
          </a:bodyPr>
          <a:lstStyle/>
          <a:p>
            <a:pPr marL="228600" algn="justLow">
              <a:lnSpc>
                <a:spcPct val="150000"/>
              </a:lnSpc>
            </a:pPr>
            <a:r>
              <a:rPr lang="ar-IQ" dirty="0">
                <a:ea typeface="Calibri"/>
                <a:cs typeface="Times New Roman"/>
              </a:rPr>
              <a:t>حالة تعترض حياة الانسان العامل احياناً كثيرة (صغيرة – ضعيفة) على وفق الموقف الذي هو بصدده من نتيجة تعب، ارهاق جسدي ، عقلي، هي حالة يجب تجاوزها باتجاه اعادة التوازن للفرد لما يحقق حالة من الاستقرار النفسي – الصحي – الجسمي.</a:t>
            </a:r>
            <a:endParaRPr lang="en-US" sz="2000" dirty="0">
              <a:ea typeface="Calibri"/>
              <a:cs typeface="Arial"/>
            </a:endParaRPr>
          </a:p>
          <a:p>
            <a:pPr marL="228600" algn="justLow">
              <a:lnSpc>
                <a:spcPct val="150000"/>
              </a:lnSpc>
            </a:pPr>
            <a:r>
              <a:rPr lang="ar-IQ" dirty="0">
                <a:ea typeface="Calibri"/>
                <a:cs typeface="Times New Roman"/>
              </a:rPr>
              <a:t>يفكر بالتوتر من منظور انساني – باعتباره مسؤولية اجتماعية غايتها تحقيق رفاهية العاملين .</a:t>
            </a:r>
            <a:endParaRPr lang="en-US" sz="2000" dirty="0">
              <a:ea typeface="Calibri"/>
              <a:cs typeface="Arial"/>
            </a:endParaRPr>
          </a:p>
          <a:p>
            <a:pPr marL="228600" algn="justLow">
              <a:lnSpc>
                <a:spcPct val="150000"/>
              </a:lnSpc>
            </a:pPr>
            <a:r>
              <a:rPr lang="ar-IQ" dirty="0">
                <a:ea typeface="Calibri"/>
                <a:cs typeface="Times New Roman"/>
              </a:rPr>
              <a:t>من منظور انتاجي – باعتباره يؤثر على حجم العمل المنفذ.</a:t>
            </a:r>
            <a:endParaRPr lang="en-US" sz="2000" dirty="0">
              <a:ea typeface="Calibri"/>
              <a:cs typeface="Arial"/>
            </a:endParaRPr>
          </a:p>
          <a:p>
            <a:pPr marL="228600" algn="justLow">
              <a:lnSpc>
                <a:spcPct val="150000"/>
              </a:lnSpc>
            </a:pPr>
            <a:r>
              <a:rPr lang="ar-IQ" dirty="0">
                <a:ea typeface="Calibri"/>
                <a:cs typeface="Times New Roman"/>
              </a:rPr>
              <a:t>من منظور ابتكاري – باعتباره الانسان هو المكتشف لكل التكنولوجيا الحديثة التي يتمتع بها العالم.</a:t>
            </a:r>
            <a:endParaRPr lang="en-US" sz="2000" dirty="0">
              <a:ea typeface="Calibri"/>
              <a:cs typeface="Arial"/>
            </a:endParaRPr>
          </a:p>
          <a:p>
            <a:pPr marL="228600" algn="justLow">
              <a:lnSpc>
                <a:spcPct val="150000"/>
              </a:lnSpc>
            </a:pPr>
            <a:r>
              <a:rPr lang="ar-IQ" dirty="0">
                <a:ea typeface="Calibri"/>
                <a:cs typeface="Times New Roman"/>
              </a:rPr>
              <a:t>من منظور مالي – باعتبار الانسان مرتبط بالمردود المالي والمساهمات اذ يعكس وتقاس مساهماته وابداعاته وافكاره الخلاقة بالمال.</a:t>
            </a:r>
            <a:endParaRPr lang="en-US" sz="2000" dirty="0">
              <a:ea typeface="Calibri"/>
              <a:cs typeface="Arial"/>
            </a:endParaRPr>
          </a:p>
          <a:p>
            <a:endParaRPr lang="ar-IQ" dirty="0"/>
          </a:p>
        </p:txBody>
      </p:sp>
    </p:spTree>
    <p:extLst>
      <p:ext uri="{BB962C8B-B14F-4D97-AF65-F5344CB8AC3E}">
        <p14:creationId xmlns:p14="http://schemas.microsoft.com/office/powerpoint/2010/main" val="3286057567"/>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ea typeface="Calibri"/>
              </a:rPr>
              <a:t>مراحل التوتر </a:t>
            </a:r>
            <a:endParaRPr lang="ar-IQ" dirty="0"/>
          </a:p>
        </p:txBody>
      </p:sp>
      <p:sp>
        <p:nvSpPr>
          <p:cNvPr id="3" name="عنصر نائب للمحتوى 2"/>
          <p:cNvSpPr>
            <a:spLocks noGrp="1"/>
          </p:cNvSpPr>
          <p:nvPr>
            <p:ph idx="1"/>
          </p:nvPr>
        </p:nvSpPr>
        <p:spPr/>
        <p:txBody>
          <a:bodyPr/>
          <a:lstStyle/>
          <a:p>
            <a:pPr marL="228600" algn="justLow">
              <a:lnSpc>
                <a:spcPct val="150000"/>
              </a:lnSpc>
            </a:pPr>
            <a:r>
              <a:rPr lang="ar-IQ" dirty="0">
                <a:ea typeface="Calibri"/>
                <a:cs typeface="Times New Roman"/>
              </a:rPr>
              <a:t>الانذار: ا يعاني الفرد من قلق ، خوف ، اكتئاب ، ارتفاع ضغط دم ، تسارع ضربات القلب ، انخفاض السكر.</a:t>
            </a:r>
            <a:endParaRPr lang="en-US" sz="2000" dirty="0">
              <a:ea typeface="Calibri"/>
              <a:cs typeface="Arial"/>
            </a:endParaRPr>
          </a:p>
          <a:p>
            <a:pPr marL="228600" algn="justLow">
              <a:lnSpc>
                <a:spcPct val="150000"/>
              </a:lnSpc>
            </a:pPr>
            <a:r>
              <a:rPr lang="ar-IQ" dirty="0">
                <a:ea typeface="Calibri"/>
                <a:cs typeface="Times New Roman"/>
              </a:rPr>
              <a:t> المقاومة : اذ يمارس الفرد اليات دفاعية مثل العداء، المهاجمة ، النكوص ، الكبت ، الانسحاب  فان نجح في تخفيف التوتر كان جيد وان لم ينجح تصاعدت وتيرة القلق والضغط.</a:t>
            </a:r>
            <a:endParaRPr lang="en-US" sz="2000" dirty="0">
              <a:ea typeface="Calibri"/>
              <a:cs typeface="Arial"/>
            </a:endParaRPr>
          </a:p>
          <a:p>
            <a:endParaRPr lang="ar-IQ" dirty="0"/>
          </a:p>
        </p:txBody>
      </p:sp>
    </p:spTree>
    <p:extLst>
      <p:ext uri="{BB962C8B-B14F-4D97-AF65-F5344CB8AC3E}">
        <p14:creationId xmlns:p14="http://schemas.microsoft.com/office/powerpoint/2010/main" val="299189287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ea typeface="Calibri"/>
              </a:rPr>
              <a:t>مصادر التوتر</a:t>
            </a:r>
            <a:endParaRPr lang="ar-IQ" dirty="0"/>
          </a:p>
        </p:txBody>
      </p:sp>
      <p:sp>
        <p:nvSpPr>
          <p:cNvPr id="3" name="عنصر نائب للمحتوى 2"/>
          <p:cNvSpPr>
            <a:spLocks noGrp="1"/>
          </p:cNvSpPr>
          <p:nvPr>
            <p:ph idx="1"/>
          </p:nvPr>
        </p:nvSpPr>
        <p:spPr/>
        <p:txBody>
          <a:bodyPr>
            <a:normAutofit fontScale="92500"/>
          </a:bodyPr>
          <a:lstStyle/>
          <a:p>
            <a:pPr lvl="0" algn="justLow">
              <a:lnSpc>
                <a:spcPct val="150000"/>
              </a:lnSpc>
              <a:buFont typeface="+mj-lt"/>
              <a:buAutoNum type="arabicPeriod"/>
            </a:pPr>
            <a:r>
              <a:rPr lang="ar-IQ" dirty="0">
                <a:ea typeface="Calibri"/>
                <a:cs typeface="Times New Roman"/>
              </a:rPr>
              <a:t>ظروف العمل المادية: تصميم مكان العمل ، الحرارة ، الرطوبة.</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صعوبـة العمل نفسـه: عدم المعرفة به، غياب الوصف الوظيفي ، مهاراته منخفضة ، كمية عمل كبيرة ،قدرته منخفضة.</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عدم التوافق بين متطلبات التنظيم ومتطلبات الفرد(فرد يبحث عن حرية في تحقيق الذات ،ما يعارضه في ذلك مجموعة القوانين واللوائح السائدة الواجب الخضوع لها).</a:t>
            </a:r>
            <a:endParaRPr lang="en-US" sz="2000" dirty="0">
              <a:ea typeface="Calibri"/>
              <a:cs typeface="Arial"/>
            </a:endParaRPr>
          </a:p>
          <a:p>
            <a:endParaRPr lang="ar-IQ" dirty="0"/>
          </a:p>
        </p:txBody>
      </p:sp>
    </p:spTree>
    <p:extLst>
      <p:ext uri="{BB962C8B-B14F-4D97-AF65-F5344CB8AC3E}">
        <p14:creationId xmlns:p14="http://schemas.microsoft.com/office/powerpoint/2010/main" val="344034091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1560" y="332656"/>
            <a:ext cx="8229600" cy="5822107"/>
          </a:xfrm>
        </p:spPr>
        <p:txBody>
          <a:bodyPr>
            <a:normAutofit fontScale="92500" lnSpcReduction="20000"/>
          </a:bodyPr>
          <a:lstStyle/>
          <a:p>
            <a:pPr lvl="0" algn="justLow">
              <a:lnSpc>
                <a:spcPct val="150000"/>
              </a:lnSpc>
              <a:buFont typeface="+mj-lt"/>
              <a:buAutoNum type="arabicPeriod"/>
            </a:pPr>
            <a:r>
              <a:rPr lang="ar-IQ" dirty="0">
                <a:ea typeface="Calibri"/>
                <a:cs typeface="Times New Roman"/>
              </a:rPr>
              <a:t>صراع الدور نتيجة تعارض واختلاف بين توقعات العاملين من جهة والمشرفين في المنظمة من جهة اخرى .</a:t>
            </a:r>
            <a:endParaRPr lang="en-US" sz="2000" dirty="0">
              <a:ea typeface="Calibri"/>
              <a:cs typeface="Arial"/>
            </a:endParaRPr>
          </a:p>
          <a:p>
            <a:pPr marL="228600" algn="justLow">
              <a:lnSpc>
                <a:spcPct val="150000"/>
              </a:lnSpc>
            </a:pPr>
            <a:r>
              <a:rPr lang="ar-IQ" dirty="0">
                <a:ea typeface="Calibri"/>
                <a:cs typeface="Times New Roman"/>
              </a:rPr>
              <a:t>5- تنافس على الموارد المتاحة (ندرة الموارد يجعل الفرد المسؤول يساوم ويناور ويتلاعب من اجل الحصول على متطلباته).</a:t>
            </a:r>
            <a:endParaRPr lang="en-US" sz="2000" dirty="0">
              <a:ea typeface="Calibri"/>
              <a:cs typeface="Arial"/>
            </a:endParaRPr>
          </a:p>
          <a:p>
            <a:pPr marL="228600" algn="justLow">
              <a:lnSpc>
                <a:spcPct val="150000"/>
              </a:lnSpc>
            </a:pPr>
            <a:r>
              <a:rPr lang="ar-IQ" dirty="0">
                <a:ea typeface="Calibri"/>
                <a:cs typeface="Times New Roman"/>
              </a:rPr>
              <a:t>6- اختلاف بين المدراء والمرؤوسين بسبب الصراع على السلطة.</a:t>
            </a:r>
            <a:endParaRPr lang="en-US" sz="2000" dirty="0">
              <a:ea typeface="Calibri"/>
              <a:cs typeface="Arial"/>
            </a:endParaRPr>
          </a:p>
          <a:p>
            <a:pPr marL="228600" algn="justLow">
              <a:lnSpc>
                <a:spcPct val="150000"/>
              </a:lnSpc>
            </a:pPr>
            <a:r>
              <a:rPr lang="ar-IQ" dirty="0">
                <a:ea typeface="Calibri"/>
                <a:cs typeface="Times New Roman"/>
              </a:rPr>
              <a:t>7- العوامل الشخصية التي تتعلق بحالات الفرد (خاصة </a:t>
            </a:r>
            <a:r>
              <a:rPr lang="ar-IQ" dirty="0" err="1">
                <a:ea typeface="Calibri"/>
                <a:cs typeface="Times New Roman"/>
              </a:rPr>
              <a:t>المولمة</a:t>
            </a:r>
            <a:r>
              <a:rPr lang="ar-IQ" dirty="0">
                <a:ea typeface="Calibri"/>
                <a:cs typeface="Times New Roman"/>
              </a:rPr>
              <a:t> من وفاة احد عزيز له، طلاق ، نقل ،...</a:t>
            </a:r>
            <a:endParaRPr lang="en-US" sz="2000" dirty="0">
              <a:ea typeface="Calibri"/>
              <a:cs typeface="Arial"/>
            </a:endParaRPr>
          </a:p>
          <a:p>
            <a:endParaRPr lang="ar-IQ" dirty="0"/>
          </a:p>
        </p:txBody>
      </p:sp>
    </p:spTree>
    <p:extLst>
      <p:ext uri="{BB962C8B-B14F-4D97-AF65-F5344CB8AC3E}">
        <p14:creationId xmlns:p14="http://schemas.microsoft.com/office/powerpoint/2010/main" val="2234973596"/>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228600" algn="justLow">
              <a:lnSpc>
                <a:spcPct val="150000"/>
              </a:lnSpc>
            </a:pPr>
            <a:r>
              <a:rPr lang="ar-IQ" b="1" dirty="0">
                <a:ea typeface="Calibri"/>
              </a:rPr>
              <a:t>مؤشرات التوتر</a:t>
            </a:r>
            <a:r>
              <a:rPr lang="en-US" sz="3200" dirty="0">
                <a:ea typeface="Calibri"/>
                <a:cs typeface="Arial"/>
              </a:rPr>
              <a:t/>
            </a:r>
            <a:br>
              <a:rPr lang="en-US" sz="3200" dirty="0">
                <a:ea typeface="Calibri"/>
                <a:cs typeface="Arial"/>
              </a:rPr>
            </a:br>
            <a:endParaRPr lang="ar-IQ" dirty="0"/>
          </a:p>
        </p:txBody>
      </p:sp>
      <p:sp>
        <p:nvSpPr>
          <p:cNvPr id="3" name="عنصر نائب للمحتوى 2"/>
          <p:cNvSpPr>
            <a:spLocks noGrp="1"/>
          </p:cNvSpPr>
          <p:nvPr>
            <p:ph idx="1"/>
          </p:nvPr>
        </p:nvSpPr>
        <p:spPr>
          <a:xfrm>
            <a:off x="457200" y="1600201"/>
            <a:ext cx="8229600" cy="2260848"/>
          </a:xfrm>
        </p:spPr>
        <p:txBody>
          <a:bodyPr/>
          <a:lstStyle/>
          <a:p>
            <a:pPr marL="228600" algn="justLow">
              <a:lnSpc>
                <a:spcPct val="150000"/>
              </a:lnSpc>
            </a:pPr>
            <a:r>
              <a:rPr lang="ar-IQ" dirty="0">
                <a:ea typeface="Calibri"/>
                <a:cs typeface="Times New Roman"/>
              </a:rPr>
              <a:t> تأخر ، غياب ، اهمال، اخطاء في العمل، قرارات غير سليمة ، عدم تعاون ، عداء ، تبرير اخطاء.</a:t>
            </a:r>
            <a:endParaRPr lang="en-US" sz="2000" dirty="0">
              <a:ea typeface="Calibri"/>
              <a:cs typeface="Arial"/>
            </a:endParaRPr>
          </a:p>
          <a:p>
            <a:endParaRPr lang="ar-IQ" dirty="0"/>
          </a:p>
        </p:txBody>
      </p:sp>
    </p:spTree>
    <p:extLst>
      <p:ext uri="{BB962C8B-B14F-4D97-AF65-F5344CB8AC3E}">
        <p14:creationId xmlns:p14="http://schemas.microsoft.com/office/powerpoint/2010/main" val="292773809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err="1">
                <a:ea typeface="Calibri"/>
              </a:rPr>
              <a:t>ستراتيجية</a:t>
            </a:r>
            <a:r>
              <a:rPr lang="ar-IQ" b="1" u="sng" dirty="0">
                <a:ea typeface="Calibri"/>
              </a:rPr>
              <a:t> ادارة التوتر</a:t>
            </a:r>
            <a:endParaRPr lang="ar-IQ" dirty="0"/>
          </a:p>
        </p:txBody>
      </p:sp>
      <p:sp>
        <p:nvSpPr>
          <p:cNvPr id="3" name="عنصر نائب للمحتوى 2"/>
          <p:cNvSpPr>
            <a:spLocks noGrp="1"/>
          </p:cNvSpPr>
          <p:nvPr>
            <p:ph idx="1"/>
          </p:nvPr>
        </p:nvSpPr>
        <p:spPr>
          <a:xfrm>
            <a:off x="457200" y="1600200"/>
            <a:ext cx="8435280" cy="4525963"/>
          </a:xfrm>
        </p:spPr>
        <p:txBody>
          <a:bodyPr>
            <a:normAutofit fontScale="92500" lnSpcReduction="10000"/>
          </a:bodyPr>
          <a:lstStyle/>
          <a:p>
            <a:pPr lvl="0" algn="justLow">
              <a:lnSpc>
                <a:spcPct val="150000"/>
              </a:lnSpc>
              <a:buFont typeface="+mj-lt"/>
              <a:buAutoNum type="arabicPeriod"/>
            </a:pPr>
            <a:r>
              <a:rPr lang="ar-IQ" dirty="0">
                <a:ea typeface="Calibri"/>
                <a:cs typeface="Times New Roman"/>
              </a:rPr>
              <a:t>رد الفعل (هدف: فاعلية انجاز العمل ضمن الوقت المحدد) اذ يتعلم الفرد العامل مهارة التعايش وقصر فترة الانفعال وسرعتها في الانقضاء والمرور.</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تقوية الذات على الصمود : تطوير قدرة الفرد الذاتية بان تكون طويلة – وصلبة ، ضمن وقت متوسط .</a:t>
            </a:r>
            <a:endParaRPr lang="en-US" sz="2000" dirty="0">
              <a:ea typeface="Calibri"/>
              <a:cs typeface="Arial"/>
            </a:endParaRPr>
          </a:p>
          <a:p>
            <a:r>
              <a:rPr lang="ar-IQ" dirty="0">
                <a:ea typeface="Calibri"/>
                <a:cs typeface="Times New Roman"/>
              </a:rPr>
              <a:t>هجومية المبادرة: القضاء على مصادر التوتر غالبا ما تكون </a:t>
            </a:r>
            <a:r>
              <a:rPr lang="ar-IQ" dirty="0" err="1">
                <a:ea typeface="Calibri"/>
                <a:cs typeface="Times New Roman"/>
              </a:rPr>
              <a:t>دائمية</a:t>
            </a:r>
            <a:r>
              <a:rPr lang="ar-IQ" dirty="0">
                <a:ea typeface="Calibri"/>
                <a:cs typeface="Times New Roman"/>
              </a:rPr>
              <a:t> ضمن فترة طويلة ذات ابعاد </a:t>
            </a:r>
            <a:r>
              <a:rPr lang="ar-IQ" dirty="0" err="1">
                <a:ea typeface="Calibri"/>
                <a:cs typeface="Times New Roman"/>
              </a:rPr>
              <a:t>مبادرية</a:t>
            </a:r>
            <a:r>
              <a:rPr lang="ar-IQ" dirty="0">
                <a:ea typeface="Calibri"/>
                <a:cs typeface="Times New Roman"/>
              </a:rPr>
              <a:t> </a:t>
            </a:r>
            <a:r>
              <a:rPr lang="ar-IQ" dirty="0" err="1">
                <a:ea typeface="Calibri"/>
                <a:cs typeface="Times New Roman"/>
              </a:rPr>
              <a:t>ولاتنتظر</a:t>
            </a:r>
            <a:r>
              <a:rPr lang="ar-IQ" dirty="0">
                <a:ea typeface="Calibri"/>
                <a:cs typeface="Times New Roman"/>
              </a:rPr>
              <a:t> لحدوث التوتر.</a:t>
            </a:r>
            <a:endParaRPr lang="ar-IQ" dirty="0"/>
          </a:p>
        </p:txBody>
      </p:sp>
    </p:spTree>
    <p:extLst>
      <p:ext uri="{BB962C8B-B14F-4D97-AF65-F5344CB8AC3E}">
        <p14:creationId xmlns:p14="http://schemas.microsoft.com/office/powerpoint/2010/main" val="189751311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942" y="332656"/>
            <a:ext cx="8731522" cy="1143000"/>
          </a:xfrm>
        </p:spPr>
        <p:txBody>
          <a:bodyPr/>
          <a:lstStyle/>
          <a:p>
            <a:r>
              <a:rPr lang="ar-IQ" b="1" u="sng" dirty="0">
                <a:ea typeface="Calibri"/>
              </a:rPr>
              <a:t>تقنيات ادارة التوتر</a:t>
            </a:r>
            <a:endParaRPr lang="ar-IQ" dirty="0"/>
          </a:p>
        </p:txBody>
      </p:sp>
      <p:sp>
        <p:nvSpPr>
          <p:cNvPr id="3" name="عنصر نائب للمحتوى 2"/>
          <p:cNvSpPr>
            <a:spLocks noGrp="1"/>
          </p:cNvSpPr>
          <p:nvPr>
            <p:ph idx="1"/>
          </p:nvPr>
        </p:nvSpPr>
        <p:spPr>
          <a:xfrm>
            <a:off x="179512" y="1268760"/>
            <a:ext cx="8856984" cy="4857403"/>
          </a:xfrm>
        </p:spPr>
        <p:txBody>
          <a:bodyPr>
            <a:normAutofit fontScale="85000" lnSpcReduction="10000"/>
          </a:bodyPr>
          <a:lstStyle/>
          <a:p>
            <a:pPr marL="228600" algn="justLow">
              <a:lnSpc>
                <a:spcPct val="150000"/>
              </a:lnSpc>
            </a:pPr>
            <a:r>
              <a:rPr lang="ar-IQ" dirty="0">
                <a:ea typeface="Calibri"/>
                <a:cs typeface="Times New Roman"/>
              </a:rPr>
              <a:t>انهاء التوتر عبر الوقت </a:t>
            </a:r>
            <a:endParaRPr lang="en-US" sz="2000" dirty="0">
              <a:ea typeface="Calibri"/>
              <a:cs typeface="Arial"/>
            </a:endParaRPr>
          </a:p>
          <a:p>
            <a:pPr marL="228600" algn="justLow">
              <a:lnSpc>
                <a:spcPct val="150000"/>
              </a:lnSpc>
            </a:pPr>
            <a:r>
              <a:rPr lang="ar-IQ" dirty="0">
                <a:ea typeface="Calibri"/>
                <a:cs typeface="Times New Roman"/>
              </a:rPr>
              <a:t>- تفويض صلاحيات – تعاون ، ادارة وقت (</a:t>
            </a:r>
            <a:r>
              <a:rPr lang="ar-IQ" dirty="0" err="1">
                <a:ea typeface="Calibri"/>
                <a:cs typeface="Times New Roman"/>
              </a:rPr>
              <a:t>كفاءة+فاعلية</a:t>
            </a:r>
            <a:r>
              <a:rPr lang="ar-IQ" dirty="0">
                <a:ea typeface="Calibri"/>
                <a:cs typeface="Times New Roman"/>
              </a:rPr>
              <a:t> =نجاح مما يخفف ضغط الوقت).</a:t>
            </a:r>
            <a:endParaRPr lang="en-US" sz="2000" dirty="0">
              <a:ea typeface="Calibri"/>
              <a:cs typeface="Arial"/>
            </a:endParaRPr>
          </a:p>
          <a:p>
            <a:pPr marL="228600" algn="justLow">
              <a:lnSpc>
                <a:spcPct val="150000"/>
              </a:lnSpc>
            </a:pPr>
            <a:r>
              <a:rPr lang="ar-IQ" dirty="0">
                <a:ea typeface="Calibri"/>
                <a:cs typeface="Times New Roman"/>
              </a:rPr>
              <a:t>- تشكيل فرق وكفاءة العلاقات – التعاون) عبر اقامة علاقات عمل جيدة.</a:t>
            </a:r>
            <a:endParaRPr lang="en-US" sz="2000" dirty="0">
              <a:ea typeface="Calibri"/>
              <a:cs typeface="Arial"/>
            </a:endParaRPr>
          </a:p>
          <a:p>
            <a:pPr marL="228600" algn="justLow">
              <a:lnSpc>
                <a:spcPct val="150000"/>
              </a:lnSpc>
            </a:pPr>
            <a:r>
              <a:rPr lang="ar-IQ" dirty="0">
                <a:ea typeface="Calibri"/>
                <a:cs typeface="Times New Roman"/>
              </a:rPr>
              <a:t>- اعادة تصميم العمل بما يحقق ظروف طبيعية للعمل متناغمة مع متطلباته .</a:t>
            </a:r>
            <a:endParaRPr lang="en-US" sz="2000" dirty="0">
              <a:ea typeface="Calibri"/>
              <a:cs typeface="Arial"/>
            </a:endParaRPr>
          </a:p>
          <a:p>
            <a:pPr marL="228600" algn="justLow">
              <a:lnSpc>
                <a:spcPct val="150000"/>
              </a:lnSpc>
            </a:pPr>
            <a:r>
              <a:rPr lang="ar-IQ" dirty="0">
                <a:ea typeface="Calibri"/>
                <a:cs typeface="Times New Roman"/>
              </a:rPr>
              <a:t>- تحديد اهداف ان كانت اعمال قصيرة – اعمال طويلة مما يؤمن للفرد تقبله لاختلاف التوقعات .</a:t>
            </a:r>
            <a:endParaRPr lang="en-US" sz="2000" dirty="0">
              <a:ea typeface="Calibri"/>
              <a:cs typeface="Arial"/>
            </a:endParaRPr>
          </a:p>
          <a:p>
            <a:endParaRPr lang="ar-IQ" dirty="0"/>
          </a:p>
        </p:txBody>
      </p:sp>
    </p:spTree>
    <p:extLst>
      <p:ext uri="{BB962C8B-B14F-4D97-AF65-F5344CB8AC3E}">
        <p14:creationId xmlns:p14="http://schemas.microsoft.com/office/powerpoint/2010/main" val="335971108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228600" algn="justLow">
              <a:lnSpc>
                <a:spcPct val="150000"/>
              </a:lnSpc>
            </a:pPr>
            <a:r>
              <a:rPr lang="ar-IQ" dirty="0">
                <a:ea typeface="Calibri"/>
                <a:cs typeface="Times New Roman"/>
              </a:rPr>
              <a:t>- انهاء التوتر عبر العمل بفعالية</a:t>
            </a:r>
            <a:endParaRPr lang="en-US" sz="2000" dirty="0">
              <a:ea typeface="Calibri"/>
              <a:cs typeface="Arial"/>
            </a:endParaRPr>
          </a:p>
          <a:p>
            <a:pPr algn="justLow">
              <a:lnSpc>
                <a:spcPct val="150000"/>
              </a:lnSpc>
            </a:pPr>
            <a:r>
              <a:rPr lang="ar-IQ" dirty="0">
                <a:ea typeface="Calibri"/>
                <a:cs typeface="Times New Roman"/>
              </a:rPr>
              <a:t>           - التركيز على الاعمال المهمة.</a:t>
            </a:r>
            <a:endParaRPr lang="en-US" sz="2000" dirty="0">
              <a:ea typeface="Calibri"/>
              <a:cs typeface="Arial"/>
            </a:endParaRPr>
          </a:p>
          <a:p>
            <a:pPr algn="justLow">
              <a:lnSpc>
                <a:spcPct val="150000"/>
              </a:lnSpc>
            </a:pPr>
            <a:r>
              <a:rPr lang="ar-IQ" dirty="0">
                <a:ea typeface="Calibri"/>
                <a:cs typeface="Times New Roman"/>
              </a:rPr>
              <a:t>          - التميز بين المهم والاكثر اهمية والمستعجل.</a:t>
            </a:r>
            <a:endParaRPr lang="en-US" sz="2000" dirty="0">
              <a:ea typeface="Calibri"/>
              <a:cs typeface="Arial"/>
            </a:endParaRPr>
          </a:p>
          <a:p>
            <a:pPr algn="justLow">
              <a:lnSpc>
                <a:spcPct val="150000"/>
              </a:lnSpc>
            </a:pPr>
            <a:r>
              <a:rPr lang="ar-IQ" dirty="0">
                <a:ea typeface="Calibri"/>
                <a:cs typeface="Times New Roman"/>
              </a:rPr>
              <a:t>          - اهتمام بنتائج الاعمال وليس الوسائل.</a:t>
            </a:r>
            <a:endParaRPr lang="en-US" sz="2000" dirty="0">
              <a:ea typeface="Calibri"/>
              <a:cs typeface="Arial"/>
            </a:endParaRPr>
          </a:p>
          <a:p>
            <a:pPr algn="justLow">
              <a:lnSpc>
                <a:spcPct val="150000"/>
              </a:lnSpc>
            </a:pPr>
            <a:r>
              <a:rPr lang="ar-IQ" dirty="0">
                <a:ea typeface="Calibri"/>
                <a:cs typeface="Times New Roman"/>
              </a:rPr>
              <a:t>          -عدم الحرج في قول لا (اذا الزم الامر) </a:t>
            </a:r>
            <a:endParaRPr lang="en-US" sz="2000" dirty="0">
              <a:ea typeface="Calibri"/>
              <a:cs typeface="Arial"/>
            </a:endParaRPr>
          </a:p>
          <a:p>
            <a:endParaRPr lang="ar-IQ" dirty="0"/>
          </a:p>
        </p:txBody>
      </p:sp>
    </p:spTree>
    <p:extLst>
      <p:ext uri="{BB962C8B-B14F-4D97-AF65-F5344CB8AC3E}">
        <p14:creationId xmlns:p14="http://schemas.microsoft.com/office/powerpoint/2010/main" val="239396242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Low">
              <a:lnSpc>
                <a:spcPct val="150000"/>
              </a:lnSpc>
            </a:pPr>
            <a:r>
              <a:rPr lang="ar-IQ" dirty="0">
                <a:ea typeface="Calibri"/>
                <a:cs typeface="Times New Roman"/>
              </a:rPr>
              <a:t>انهاء التوتر عبر كفاءة العمل </a:t>
            </a:r>
            <a:endParaRPr lang="en-US" sz="2000" dirty="0">
              <a:ea typeface="Calibri"/>
              <a:cs typeface="Arial"/>
            </a:endParaRPr>
          </a:p>
          <a:p>
            <a:pPr marL="228600" algn="justLow">
              <a:lnSpc>
                <a:spcPct val="115000"/>
              </a:lnSpc>
            </a:pPr>
            <a:r>
              <a:rPr lang="ar-IQ" dirty="0">
                <a:ea typeface="Calibri"/>
                <a:cs typeface="Times New Roman"/>
              </a:rPr>
              <a:t>     - ابدأ العمل بالعمل الذي تحبه.</a:t>
            </a:r>
            <a:endParaRPr lang="en-US" sz="2000" dirty="0">
              <a:ea typeface="Calibri"/>
              <a:cs typeface="Arial"/>
            </a:endParaRPr>
          </a:p>
          <a:p>
            <a:pPr marL="228600" algn="justLow">
              <a:lnSpc>
                <a:spcPct val="115000"/>
              </a:lnSpc>
            </a:pPr>
            <a:r>
              <a:rPr lang="ar-IQ" dirty="0">
                <a:ea typeface="Calibri"/>
                <a:cs typeface="Times New Roman"/>
              </a:rPr>
              <a:t>     - ابدأ العمل بالعمل الذي تعرف كيف تنجزه </a:t>
            </a:r>
            <a:endParaRPr lang="en-US" sz="2000" dirty="0">
              <a:ea typeface="Calibri"/>
              <a:cs typeface="Arial"/>
            </a:endParaRPr>
          </a:p>
          <a:p>
            <a:pPr marL="228600" algn="justLow">
              <a:lnSpc>
                <a:spcPct val="115000"/>
              </a:lnSpc>
            </a:pPr>
            <a:r>
              <a:rPr lang="ar-IQ" dirty="0">
                <a:ea typeface="Calibri"/>
                <a:cs typeface="Times New Roman"/>
              </a:rPr>
              <a:t>     - ابدأ العمل بالعمل الذي يكون سهل</a:t>
            </a:r>
            <a:endParaRPr lang="en-US" sz="2000" dirty="0">
              <a:ea typeface="Calibri"/>
              <a:cs typeface="Arial"/>
            </a:endParaRPr>
          </a:p>
          <a:p>
            <a:pPr marL="228600" algn="justLow">
              <a:lnSpc>
                <a:spcPct val="115000"/>
              </a:lnSpc>
            </a:pPr>
            <a:r>
              <a:rPr lang="ar-IQ" dirty="0">
                <a:ea typeface="Calibri"/>
                <a:cs typeface="Times New Roman"/>
              </a:rPr>
              <a:t>     - ابدا العمل بالعمل الذي يأخذ وقت اقل</a:t>
            </a:r>
            <a:endParaRPr lang="en-US" sz="2000" dirty="0">
              <a:ea typeface="Calibri"/>
              <a:cs typeface="Arial"/>
            </a:endParaRPr>
          </a:p>
          <a:p>
            <a:pPr marL="228600" algn="justLow">
              <a:lnSpc>
                <a:spcPct val="150000"/>
              </a:lnSpc>
            </a:pPr>
            <a:r>
              <a:rPr lang="ar-IQ" dirty="0">
                <a:ea typeface="Calibri"/>
                <a:cs typeface="Times New Roman"/>
              </a:rPr>
              <a:t>     - ابدأ العمل بالعمل الذي تتوافر له مخصصات مالية </a:t>
            </a:r>
            <a:endParaRPr lang="en-US" sz="2000" dirty="0">
              <a:ea typeface="Calibri"/>
              <a:cs typeface="Arial"/>
            </a:endParaRPr>
          </a:p>
          <a:p>
            <a:endParaRPr lang="ar-IQ" dirty="0"/>
          </a:p>
        </p:txBody>
      </p:sp>
    </p:spTree>
    <p:extLst>
      <p:ext uri="{BB962C8B-B14F-4D97-AF65-F5344CB8AC3E}">
        <p14:creationId xmlns:p14="http://schemas.microsoft.com/office/powerpoint/2010/main" val="330710288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lstStyle/>
          <a:p>
            <a:pPr algn="justLow">
              <a:lnSpc>
                <a:spcPct val="150000"/>
              </a:lnSpc>
            </a:pPr>
            <a:r>
              <a:rPr lang="ar-IQ" dirty="0">
                <a:ea typeface="Calibri"/>
                <a:cs typeface="Times New Roman"/>
              </a:rPr>
              <a:t>تحسين ادارة الوقت على المستوى الشخصي عبر</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وجوب التخطيط للعمل </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وجوب حفظ الاشياء بمكانها </a:t>
            </a:r>
            <a:endParaRPr lang="en-US" sz="2000" dirty="0">
              <a:ea typeface="Calibri"/>
              <a:cs typeface="Arial"/>
            </a:endParaRPr>
          </a:p>
          <a:p>
            <a:pPr marL="228600" algn="justLow">
              <a:lnSpc>
                <a:spcPct val="150000"/>
              </a:lnSpc>
            </a:pPr>
            <a:r>
              <a:rPr lang="ar-IQ" dirty="0">
                <a:ea typeface="Calibri"/>
                <a:cs typeface="Times New Roman"/>
              </a:rPr>
              <a:t>3- وجوب تحديد اولويات الاعمال (المهم – </a:t>
            </a:r>
            <a:r>
              <a:rPr lang="ar-IQ" dirty="0" err="1">
                <a:ea typeface="Calibri"/>
                <a:cs typeface="Times New Roman"/>
              </a:rPr>
              <a:t>الطارئي</a:t>
            </a:r>
            <a:r>
              <a:rPr lang="ar-IQ" dirty="0">
                <a:ea typeface="Calibri"/>
                <a:cs typeface="Times New Roman"/>
              </a:rPr>
              <a:t>).</a:t>
            </a:r>
            <a:endParaRPr lang="en-US" sz="2000" dirty="0">
              <a:ea typeface="Calibri"/>
              <a:cs typeface="Arial"/>
            </a:endParaRPr>
          </a:p>
          <a:p>
            <a:pPr marL="228600" algn="justLow">
              <a:lnSpc>
                <a:spcPct val="150000"/>
              </a:lnSpc>
            </a:pPr>
            <a:r>
              <a:rPr lang="ar-IQ" dirty="0">
                <a:ea typeface="Calibri"/>
                <a:cs typeface="Times New Roman"/>
              </a:rPr>
              <a:t>4- وجوب انجاز عمل واحد بوقت واحد</a:t>
            </a:r>
            <a:endParaRPr lang="en-US" sz="2000" dirty="0">
              <a:ea typeface="Calibri"/>
              <a:cs typeface="Arial"/>
            </a:endParaRPr>
          </a:p>
          <a:p>
            <a:pPr marL="228600" algn="justLow">
              <a:lnSpc>
                <a:spcPct val="150000"/>
              </a:lnSpc>
            </a:pPr>
            <a:r>
              <a:rPr lang="ar-IQ" dirty="0">
                <a:ea typeface="Calibri"/>
                <a:cs typeface="Times New Roman"/>
              </a:rPr>
              <a:t>5- وجوب الانتقائية في القراءة (مهمة – فيها تمعن واستغراق)(غير مهم – قراءة سريعة).</a:t>
            </a:r>
            <a:endParaRPr lang="en-US" sz="2000" dirty="0">
              <a:ea typeface="Calibri"/>
              <a:cs typeface="Arial"/>
            </a:endParaRPr>
          </a:p>
          <a:p>
            <a:endParaRPr lang="ar-IQ" dirty="0"/>
          </a:p>
        </p:txBody>
      </p:sp>
    </p:spTree>
    <p:extLst>
      <p:ext uri="{BB962C8B-B14F-4D97-AF65-F5344CB8AC3E}">
        <p14:creationId xmlns:p14="http://schemas.microsoft.com/office/powerpoint/2010/main" val="2517053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435280" cy="5937523"/>
          </a:xfrm>
        </p:spPr>
        <p:txBody>
          <a:bodyPr/>
          <a:lstStyle/>
          <a:p>
            <a:pPr algn="justLow">
              <a:lnSpc>
                <a:spcPct val="150000"/>
              </a:lnSpc>
            </a:pPr>
            <a:r>
              <a:rPr lang="ar-IQ" dirty="0">
                <a:ea typeface="Calibri"/>
                <a:cs typeface="Times New Roman"/>
              </a:rPr>
              <a:t>- نظرية التعلم – تحكم عملية التعلم أربعة أمور وهي:  </a:t>
            </a:r>
            <a:endParaRPr lang="en-US" sz="2000" dirty="0">
              <a:ea typeface="Calibri"/>
              <a:cs typeface="Arial"/>
            </a:endParaRPr>
          </a:p>
          <a:p>
            <a:pPr algn="justLow">
              <a:lnSpc>
                <a:spcPct val="150000"/>
              </a:lnSpc>
            </a:pPr>
            <a:r>
              <a:rPr lang="ar-IQ" dirty="0">
                <a:ea typeface="Calibri"/>
                <a:cs typeface="Times New Roman"/>
              </a:rPr>
              <a:t>الدافــــع - قوة داخلية تحرك الانسان باتجاه ما محدد.</a:t>
            </a:r>
            <a:endParaRPr lang="en-US" sz="2000" dirty="0">
              <a:ea typeface="Calibri"/>
              <a:cs typeface="Arial"/>
            </a:endParaRPr>
          </a:p>
          <a:p>
            <a:pPr algn="justLow">
              <a:lnSpc>
                <a:spcPct val="150000"/>
              </a:lnSpc>
            </a:pPr>
            <a:r>
              <a:rPr lang="ar-IQ" dirty="0">
                <a:ea typeface="Calibri"/>
                <a:cs typeface="Times New Roman"/>
              </a:rPr>
              <a:t>المـثيـــر- اشارة خارجية صادرة من الانسان باتجاه ما </a:t>
            </a:r>
            <a:endParaRPr lang="en-US" sz="2000" dirty="0">
              <a:ea typeface="Calibri"/>
              <a:cs typeface="Arial"/>
            </a:endParaRPr>
          </a:p>
          <a:p>
            <a:pPr algn="justLow">
              <a:lnSpc>
                <a:spcPct val="150000"/>
              </a:lnSpc>
            </a:pPr>
            <a:r>
              <a:rPr lang="ar-IQ" dirty="0">
                <a:ea typeface="Calibri"/>
                <a:cs typeface="Times New Roman"/>
              </a:rPr>
              <a:t>استجابة - توفير عوامل الرضا من خلال تلبية واشباع حاجات اولية وثانوية </a:t>
            </a:r>
            <a:r>
              <a:rPr lang="ar-IQ" dirty="0" err="1">
                <a:ea typeface="Calibri"/>
                <a:cs typeface="Times New Roman"/>
              </a:rPr>
              <a:t>للانسان</a:t>
            </a:r>
            <a:r>
              <a:rPr lang="ar-IQ" dirty="0">
                <a:ea typeface="Calibri"/>
                <a:cs typeface="Times New Roman"/>
              </a:rPr>
              <a:t> ضمن سلم ما سلو للحاجات اذ يقل التوتر. </a:t>
            </a:r>
            <a:endParaRPr lang="en-US" sz="2000" dirty="0">
              <a:ea typeface="Calibri"/>
              <a:cs typeface="Arial"/>
            </a:endParaRPr>
          </a:p>
          <a:p>
            <a:pPr algn="justLow">
              <a:lnSpc>
                <a:spcPct val="150000"/>
              </a:lnSpc>
            </a:pPr>
            <a:r>
              <a:rPr lang="ar-IQ" dirty="0">
                <a:ea typeface="Calibri"/>
                <a:cs typeface="Times New Roman"/>
              </a:rPr>
              <a:t>التعزيز – عملية تربط بين المثير والاستجابة.</a:t>
            </a:r>
            <a:endParaRPr lang="en-US" sz="2000" dirty="0">
              <a:ea typeface="Calibri"/>
              <a:cs typeface="Arial"/>
            </a:endParaRPr>
          </a:p>
          <a:p>
            <a:endParaRPr lang="ar-IQ" dirty="0"/>
          </a:p>
        </p:txBody>
      </p:sp>
    </p:spTree>
    <p:extLst>
      <p:ext uri="{BB962C8B-B14F-4D97-AF65-F5344CB8AC3E}">
        <p14:creationId xmlns:p14="http://schemas.microsoft.com/office/powerpoint/2010/main" val="242462518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92500"/>
          </a:bodyPr>
          <a:lstStyle/>
          <a:p>
            <a:pPr marL="228600" algn="justLow">
              <a:lnSpc>
                <a:spcPct val="150000"/>
              </a:lnSpc>
            </a:pPr>
            <a:r>
              <a:rPr lang="ar-IQ" dirty="0">
                <a:ea typeface="Calibri"/>
                <a:cs typeface="Times New Roman"/>
              </a:rPr>
              <a:t>وجوب تحديد الاعمال السهلة – البسيطة من الصعبة.</a:t>
            </a:r>
            <a:endParaRPr lang="en-US" sz="2000" dirty="0">
              <a:ea typeface="Calibri"/>
              <a:cs typeface="Arial"/>
            </a:endParaRPr>
          </a:p>
          <a:p>
            <a:pPr marL="228600" algn="justLow">
              <a:lnSpc>
                <a:spcPct val="150000"/>
              </a:lnSpc>
            </a:pPr>
            <a:r>
              <a:rPr lang="ar-IQ" dirty="0">
                <a:ea typeface="Calibri"/>
                <a:cs typeface="Times New Roman"/>
              </a:rPr>
              <a:t>7- وجوب تجزئة الاعمال الكبيرة الى صغيرة ... الى مراحل .</a:t>
            </a:r>
            <a:endParaRPr lang="en-US" sz="2000" dirty="0">
              <a:ea typeface="Calibri"/>
              <a:cs typeface="Arial"/>
            </a:endParaRPr>
          </a:p>
          <a:p>
            <a:pPr marL="228600" algn="justLow">
              <a:lnSpc>
                <a:spcPct val="150000"/>
              </a:lnSpc>
            </a:pPr>
            <a:r>
              <a:rPr lang="ar-IQ" dirty="0">
                <a:ea typeface="Calibri"/>
                <a:cs typeface="Times New Roman"/>
              </a:rPr>
              <a:t>8- وجوب انجاز اعمال روتينية في وقت محدد من اليوم (خلال ساعات الدوام).</a:t>
            </a:r>
            <a:endParaRPr lang="en-US" sz="2000" dirty="0">
              <a:ea typeface="Calibri"/>
              <a:cs typeface="Arial"/>
            </a:endParaRPr>
          </a:p>
          <a:p>
            <a:pPr marL="228600" algn="justLow">
              <a:lnSpc>
                <a:spcPct val="150000"/>
              </a:lnSpc>
            </a:pPr>
            <a:r>
              <a:rPr lang="ar-IQ" dirty="0">
                <a:ea typeface="Calibri"/>
                <a:cs typeface="Times New Roman"/>
              </a:rPr>
              <a:t>9- وجوب انجاز عمل نهائي على الاقل في اليوم الواحد بما يشعرك بالسعادة والراحة.</a:t>
            </a:r>
            <a:endParaRPr lang="en-US" sz="2000" dirty="0">
              <a:ea typeface="Calibri"/>
              <a:cs typeface="Arial"/>
            </a:endParaRPr>
          </a:p>
          <a:p>
            <a:pPr marL="228600" algn="justLow">
              <a:lnSpc>
                <a:spcPct val="150000"/>
              </a:lnSpc>
            </a:pPr>
            <a:r>
              <a:rPr lang="ar-IQ" dirty="0">
                <a:ea typeface="Calibri"/>
                <a:cs typeface="Times New Roman"/>
              </a:rPr>
              <a:t>10- وجوب عمل الصلاة مما يوفر راحة نفسية</a:t>
            </a:r>
            <a:endParaRPr lang="en-US" sz="2000" dirty="0">
              <a:ea typeface="Calibri"/>
              <a:cs typeface="Arial"/>
            </a:endParaRPr>
          </a:p>
          <a:p>
            <a:endParaRPr lang="ar-IQ" dirty="0"/>
          </a:p>
        </p:txBody>
      </p:sp>
    </p:spTree>
    <p:extLst>
      <p:ext uri="{BB962C8B-B14F-4D97-AF65-F5344CB8AC3E}">
        <p14:creationId xmlns:p14="http://schemas.microsoft.com/office/powerpoint/2010/main" val="337137601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77500" lnSpcReduction="20000"/>
          </a:bodyPr>
          <a:lstStyle/>
          <a:p>
            <a:pPr algn="justLow">
              <a:lnSpc>
                <a:spcPct val="150000"/>
              </a:lnSpc>
            </a:pPr>
            <a:r>
              <a:rPr lang="ar-IQ" dirty="0">
                <a:ea typeface="Calibri"/>
                <a:cs typeface="Times New Roman"/>
              </a:rPr>
              <a:t>5- تفويض سلطة مما يحقق تخفيف عن كاهل المسؤول وتخفيف الضغط والشعور بالذات بعيدا عن الانانية من قبل المسؤول.</a:t>
            </a:r>
            <a:endParaRPr lang="en-US" sz="2000" dirty="0">
              <a:ea typeface="Calibri"/>
              <a:cs typeface="Arial"/>
            </a:endParaRPr>
          </a:p>
          <a:p>
            <a:pPr marL="228600" algn="justLow">
              <a:lnSpc>
                <a:spcPct val="150000"/>
              </a:lnSpc>
            </a:pPr>
            <a:r>
              <a:rPr lang="ar-IQ" dirty="0">
                <a:ea typeface="Calibri"/>
                <a:cs typeface="Times New Roman"/>
              </a:rPr>
              <a:t>6- التعاون مع الاخرين بمنح الشعور بالسعادة والاهتمام واضافة </a:t>
            </a:r>
            <a:r>
              <a:rPr lang="ar-IQ" dirty="0" err="1">
                <a:ea typeface="Calibri"/>
                <a:cs typeface="Times New Roman"/>
              </a:rPr>
              <a:t>قيه</a:t>
            </a:r>
            <a:r>
              <a:rPr lang="ar-IQ" dirty="0">
                <a:ea typeface="Calibri"/>
                <a:cs typeface="Times New Roman"/>
              </a:rPr>
              <a:t> لهم.</a:t>
            </a:r>
            <a:endParaRPr lang="en-US" sz="2000" dirty="0">
              <a:ea typeface="Calibri"/>
              <a:cs typeface="Arial"/>
            </a:endParaRPr>
          </a:p>
          <a:p>
            <a:pPr marL="228600" algn="justLow">
              <a:lnSpc>
                <a:spcPct val="150000"/>
              </a:lnSpc>
            </a:pPr>
            <a:r>
              <a:rPr lang="ar-IQ" dirty="0">
                <a:ea typeface="Calibri"/>
                <a:cs typeface="Times New Roman"/>
              </a:rPr>
              <a:t>7- كفاءة اقامة علاقات طبيعية عبر حل النزاع والصراع واقامة دعم والاسناد  والتعاون والاستماع للمطالب والاشراك باتخاذ القرار.</a:t>
            </a:r>
            <a:endParaRPr lang="en-US" sz="2000" dirty="0">
              <a:ea typeface="Calibri"/>
              <a:cs typeface="Arial"/>
            </a:endParaRPr>
          </a:p>
          <a:p>
            <a:pPr marL="228600" algn="justLow">
              <a:lnSpc>
                <a:spcPct val="150000"/>
              </a:lnSpc>
            </a:pPr>
            <a:r>
              <a:rPr lang="ar-IQ" dirty="0">
                <a:ea typeface="Calibri"/>
                <a:cs typeface="Times New Roman"/>
              </a:rPr>
              <a:t>8- اعادة تصميم العمل من خلال الابتعاد عن الروتينية </a:t>
            </a:r>
            <a:r>
              <a:rPr lang="ar-IQ" dirty="0" err="1">
                <a:ea typeface="Calibri"/>
                <a:cs typeface="Times New Roman"/>
              </a:rPr>
              <a:t>للاعمال</a:t>
            </a:r>
            <a:r>
              <a:rPr lang="ar-IQ" dirty="0">
                <a:ea typeface="Calibri"/>
                <a:cs typeface="Times New Roman"/>
              </a:rPr>
              <a:t> وتشكيل فرق العمل وتحقيق التغذية العكسية حول الاعمال المنجزة من قبل الموظفين.</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اختلاف التوقعات عبر وضع اهداف قصيرة الامد وتجميع مهام صغيرة عديدة في عمل واحد مما يحفز الفرد للنجاح.</a:t>
            </a:r>
            <a:endParaRPr lang="en-US" sz="2000" dirty="0">
              <a:ea typeface="Calibri"/>
              <a:cs typeface="Arial"/>
            </a:endParaRPr>
          </a:p>
          <a:p>
            <a:pPr marL="0" indent="0" algn="justLow">
              <a:lnSpc>
                <a:spcPct val="150000"/>
              </a:lnSpc>
              <a:buNone/>
            </a:pPr>
            <a:r>
              <a:rPr lang="ar-IQ" dirty="0">
                <a:ea typeface="Calibri"/>
                <a:cs typeface="Times New Roman"/>
              </a:rPr>
              <a:t>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83122506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ea typeface="Calibri"/>
              </a:rPr>
              <a:t>التعلم التنظيمي</a:t>
            </a:r>
            <a:endParaRPr lang="ar-IQ" dirty="0"/>
          </a:p>
        </p:txBody>
      </p:sp>
      <p:sp>
        <p:nvSpPr>
          <p:cNvPr id="3" name="عنصر نائب للمحتوى 2"/>
          <p:cNvSpPr>
            <a:spLocks noGrp="1"/>
          </p:cNvSpPr>
          <p:nvPr>
            <p:ph idx="1"/>
          </p:nvPr>
        </p:nvSpPr>
        <p:spPr/>
        <p:txBody>
          <a:bodyPr/>
          <a:lstStyle/>
          <a:p>
            <a:pPr marL="228600" algn="justLow">
              <a:lnSpc>
                <a:spcPct val="150000"/>
              </a:lnSpc>
            </a:pPr>
            <a:r>
              <a:rPr lang="ar-IQ" dirty="0">
                <a:ea typeface="Calibri"/>
                <a:cs typeface="Times New Roman"/>
              </a:rPr>
              <a:t>عملية تفاعلية بين طرفين واجتماعية بين عدة اطراف تتميز بالشمول والتكامل لكل المكونات فهو يتجاوز عملية اكتساب المعرفة والمعلومة والمهارة الى التعلم العميق المؤثر باتجاه تغير السلوك عند </a:t>
            </a:r>
            <a:r>
              <a:rPr lang="ar-IQ" dirty="0" err="1">
                <a:ea typeface="Calibri"/>
                <a:cs typeface="Times New Roman"/>
              </a:rPr>
              <a:t>تادية</a:t>
            </a:r>
            <a:r>
              <a:rPr lang="ar-IQ" dirty="0">
                <a:ea typeface="Calibri"/>
                <a:cs typeface="Times New Roman"/>
              </a:rPr>
              <a:t> الموظف لعمله مما ينعكس ايجابيا ويحقق الميزة التنافسية.</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716874105"/>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ea typeface="Calibri"/>
              </a:rPr>
              <a:t>تصنيف التعلم بحسب المستويات التنظيمية الى </a:t>
            </a:r>
            <a:endParaRPr lang="ar-IQ" dirty="0"/>
          </a:p>
        </p:txBody>
      </p:sp>
      <p:sp>
        <p:nvSpPr>
          <p:cNvPr id="3" name="عنصر نائب للمحتوى 2"/>
          <p:cNvSpPr>
            <a:spLocks noGrp="1"/>
          </p:cNvSpPr>
          <p:nvPr>
            <p:ph idx="1"/>
          </p:nvPr>
        </p:nvSpPr>
        <p:spPr>
          <a:xfrm>
            <a:off x="457200" y="1600201"/>
            <a:ext cx="8229600" cy="3124944"/>
          </a:xfrm>
        </p:spPr>
        <p:txBody>
          <a:bodyPr/>
          <a:lstStyle/>
          <a:p>
            <a:r>
              <a:rPr lang="ar-IQ" dirty="0">
                <a:ea typeface="Calibri"/>
                <a:cs typeface="Times New Roman"/>
              </a:rPr>
              <a:t>التعلم الشخصي تبدأ بان الموظف قادر على السيطرة على ذاته اذ يمر الفرد بعملية معرفية مكونة من انشطة عقلية داخلية تستغرق بعض من الزمن وبعدها تتغير المهارات جراء اكتساب خبرة ومعرفة جديدة تنعكس على اسلوب جديد يسهم بشكل ايجابي في تصرفات الجماعات وسلوكهم الجمعي</a:t>
            </a:r>
            <a:endParaRPr lang="ar-IQ" dirty="0"/>
          </a:p>
        </p:txBody>
      </p:sp>
    </p:spTree>
    <p:extLst>
      <p:ext uri="{BB962C8B-B14F-4D97-AF65-F5344CB8AC3E}">
        <p14:creationId xmlns:p14="http://schemas.microsoft.com/office/powerpoint/2010/main" val="30352227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228600" algn="justLow">
              <a:lnSpc>
                <a:spcPct val="150000"/>
              </a:lnSpc>
            </a:pPr>
            <a:r>
              <a:rPr lang="ar-IQ" b="1" u="sng" dirty="0">
                <a:ea typeface="Calibri"/>
              </a:rPr>
              <a:t>هرم مستويات التعلم التنظيمي </a:t>
            </a:r>
            <a:r>
              <a:rPr lang="en-US" sz="3200" dirty="0">
                <a:ea typeface="Calibri"/>
                <a:cs typeface="Arial"/>
              </a:rPr>
              <a:t/>
            </a:r>
            <a:br>
              <a:rPr lang="en-US" sz="3200" dirty="0">
                <a:ea typeface="Calibri"/>
                <a:cs typeface="Arial"/>
              </a:rPr>
            </a:br>
            <a:endParaRPr lang="ar-IQ" dirty="0"/>
          </a:p>
        </p:txBody>
      </p:sp>
      <p:sp>
        <p:nvSpPr>
          <p:cNvPr id="3" name="عنصر نائب للمحتوى 2"/>
          <p:cNvSpPr>
            <a:spLocks noGrp="1"/>
          </p:cNvSpPr>
          <p:nvPr>
            <p:ph idx="1"/>
          </p:nvPr>
        </p:nvSpPr>
        <p:spPr/>
        <p:txBody>
          <a:bodyPr/>
          <a:lstStyle/>
          <a:p>
            <a:pPr algn="ctr">
              <a:lnSpc>
                <a:spcPct val="115000"/>
              </a:lnSpc>
              <a:spcAft>
                <a:spcPts val="1000"/>
              </a:spcAft>
            </a:pPr>
            <a:r>
              <a:rPr lang="ar-IQ" b="1" dirty="0">
                <a:ea typeface="Times New Roman"/>
                <a:cs typeface="Times New Roman"/>
              </a:rPr>
              <a:t>منظمة التعلم</a:t>
            </a:r>
            <a:endParaRPr lang="en-US" sz="2800" dirty="0">
              <a:ea typeface="Times New Roman"/>
              <a:cs typeface="Arial"/>
            </a:endParaRPr>
          </a:p>
          <a:p>
            <a:pPr algn="ctr">
              <a:lnSpc>
                <a:spcPct val="115000"/>
              </a:lnSpc>
              <a:spcAft>
                <a:spcPts val="1000"/>
              </a:spcAft>
            </a:pPr>
            <a:r>
              <a:rPr lang="ar-IQ" b="1" dirty="0">
                <a:ea typeface="Times New Roman"/>
                <a:cs typeface="Times New Roman"/>
              </a:rPr>
              <a:t>تعلم بطريقة مجاميع وفرق</a:t>
            </a:r>
            <a:endParaRPr lang="en-US" sz="2800" dirty="0">
              <a:ea typeface="Times New Roman"/>
              <a:cs typeface="Arial"/>
            </a:endParaRPr>
          </a:p>
          <a:p>
            <a:pPr algn="ctr">
              <a:lnSpc>
                <a:spcPct val="115000"/>
              </a:lnSpc>
              <a:spcAft>
                <a:spcPts val="1000"/>
              </a:spcAft>
            </a:pPr>
            <a:r>
              <a:rPr lang="ar-IQ" b="1" dirty="0">
                <a:ea typeface="Times New Roman"/>
                <a:cs typeface="Times New Roman"/>
              </a:rPr>
              <a:t>علاقات تعلم شخص الى شخص</a:t>
            </a:r>
            <a:endParaRPr lang="en-US" sz="2800" dirty="0">
              <a:ea typeface="Times New Roman"/>
              <a:cs typeface="Arial"/>
            </a:endParaRPr>
          </a:p>
          <a:p>
            <a:pPr algn="ctr">
              <a:lnSpc>
                <a:spcPct val="115000"/>
              </a:lnSpc>
              <a:spcAft>
                <a:spcPts val="1000"/>
              </a:spcAft>
            </a:pPr>
            <a:r>
              <a:rPr lang="ar-IQ" b="1" dirty="0">
                <a:ea typeface="Times New Roman"/>
                <a:cs typeface="Times New Roman"/>
              </a:rPr>
              <a:t>تعلم شخصـي</a:t>
            </a:r>
            <a:endParaRPr lang="en-US" sz="2800" dirty="0">
              <a:ea typeface="Times New Roman"/>
              <a:cs typeface="Arial"/>
            </a:endParaRPr>
          </a:p>
          <a:p>
            <a:endParaRPr lang="ar-IQ" dirty="0"/>
          </a:p>
        </p:txBody>
      </p:sp>
    </p:spTree>
    <p:extLst>
      <p:ext uri="{BB962C8B-B14F-4D97-AF65-F5344CB8AC3E}">
        <p14:creationId xmlns:p14="http://schemas.microsoft.com/office/powerpoint/2010/main" val="202947074"/>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ea typeface="Calibri"/>
              </a:rPr>
              <a:t>مراحل عملية التعلم </a:t>
            </a:r>
            <a:endParaRPr lang="ar-IQ" dirty="0"/>
          </a:p>
        </p:txBody>
      </p:sp>
      <p:sp>
        <p:nvSpPr>
          <p:cNvPr id="3" name="عنصر نائب للمحتوى 2"/>
          <p:cNvSpPr>
            <a:spLocks noGrp="1"/>
          </p:cNvSpPr>
          <p:nvPr>
            <p:ph idx="1"/>
          </p:nvPr>
        </p:nvSpPr>
        <p:spPr/>
        <p:txBody>
          <a:bodyPr>
            <a:normAutofit fontScale="92500" lnSpcReduction="20000"/>
          </a:bodyPr>
          <a:lstStyle/>
          <a:p>
            <a:pPr lvl="0" algn="justLow">
              <a:lnSpc>
                <a:spcPct val="150000"/>
              </a:lnSpc>
              <a:buFont typeface="+mj-lt"/>
              <a:buAutoNum type="arabicPeriod"/>
            </a:pPr>
            <a:r>
              <a:rPr lang="ar-IQ" dirty="0">
                <a:ea typeface="Calibri"/>
                <a:cs typeface="Times New Roman"/>
              </a:rPr>
              <a:t>تعلم جماعي : هو اكثر من مجموع التعلم الشخصي فالفعاليات التعليمية الشخصية تتغذى وتتفاعل مع عمليات تعليمية اوسع واعمق في المنظمة وتكمن اهمية في نقله ونشره الى الجماعات والمنظمة عامة (اذا الانا – عوائق شخصية)وغالبا ما يرافق عملية التعلم الجماعي حالات اعادة بناء ادراكاتها الفكرية من خلال فهم وتفسير </a:t>
            </a:r>
            <a:r>
              <a:rPr lang="ar-IQ" dirty="0" err="1">
                <a:ea typeface="Calibri"/>
                <a:cs typeface="Times New Roman"/>
              </a:rPr>
              <a:t>ماهو</a:t>
            </a:r>
            <a:r>
              <a:rPr lang="ar-IQ" dirty="0">
                <a:ea typeface="Calibri"/>
                <a:cs typeface="Times New Roman"/>
              </a:rPr>
              <a:t> جديد في البيئة المحيطة للمنظمة بما يحقق حالة </a:t>
            </a:r>
            <a:r>
              <a:rPr lang="ar-IQ" dirty="0" err="1">
                <a:ea typeface="Calibri"/>
                <a:cs typeface="Times New Roman"/>
              </a:rPr>
              <a:t>التواكب</a:t>
            </a:r>
            <a:r>
              <a:rPr lang="ar-IQ" dirty="0">
                <a:ea typeface="Calibri"/>
                <a:cs typeface="Times New Roman"/>
              </a:rPr>
              <a:t>.</a:t>
            </a:r>
            <a:endParaRPr lang="en-US" sz="2000" dirty="0">
              <a:ea typeface="Calibri"/>
              <a:cs typeface="Arial"/>
            </a:endParaRPr>
          </a:p>
          <a:p>
            <a:pPr>
              <a:lnSpc>
                <a:spcPct val="115000"/>
              </a:lnSpc>
              <a:spcAft>
                <a:spcPts val="1000"/>
              </a:spcAft>
            </a:pPr>
            <a:endParaRPr lang="ar-IQ" b="1" dirty="0" smtClean="0">
              <a:ea typeface="Calibri"/>
              <a:cs typeface="Times New Roman"/>
            </a:endParaRPr>
          </a:p>
          <a:p>
            <a:pPr marL="0" indent="0">
              <a:lnSpc>
                <a:spcPct val="115000"/>
              </a:lnSpc>
              <a:spcAft>
                <a:spcPts val="1000"/>
              </a:spcAft>
              <a:buNone/>
            </a:pPr>
            <a:endParaRPr lang="ar-IQ" sz="2800" b="1" dirty="0">
              <a:cs typeface="Times New Roman"/>
            </a:endParaRPr>
          </a:p>
          <a:p>
            <a:pPr marL="0" indent="0">
              <a:lnSpc>
                <a:spcPct val="115000"/>
              </a:lnSpc>
              <a:spcAft>
                <a:spcPts val="1000"/>
              </a:spcAft>
              <a:buNone/>
            </a:pPr>
            <a:endParaRPr lang="ar-IQ" dirty="0"/>
          </a:p>
        </p:txBody>
      </p:sp>
    </p:spTree>
    <p:extLst>
      <p:ext uri="{BB962C8B-B14F-4D97-AF65-F5344CB8AC3E}">
        <p14:creationId xmlns:p14="http://schemas.microsoft.com/office/powerpoint/2010/main" val="3046741086"/>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pPr lvl="0" algn="justLow">
              <a:lnSpc>
                <a:spcPct val="150000"/>
              </a:lnSpc>
              <a:buFont typeface="+mj-lt"/>
              <a:buAutoNum type="arabicPeriod"/>
            </a:pPr>
            <a:r>
              <a:rPr lang="ar-IQ" dirty="0">
                <a:ea typeface="Calibri"/>
                <a:cs typeface="Times New Roman"/>
              </a:rPr>
              <a:t>تعلم على مستوى المنظمة – هدف هو تغير في النماذج الفكرية المشتركة بين افراد المنظمة فهذا التعلم يعتمد على ما تمتلكه الادارة من قدرة ادراكية </a:t>
            </a:r>
            <a:r>
              <a:rPr lang="ar-IQ" dirty="0" err="1">
                <a:ea typeface="Calibri"/>
                <a:cs typeface="Times New Roman"/>
              </a:rPr>
              <a:t>وتحليلة</a:t>
            </a:r>
            <a:r>
              <a:rPr lang="ar-IQ" dirty="0">
                <a:ea typeface="Calibri"/>
                <a:cs typeface="Times New Roman"/>
              </a:rPr>
              <a:t>  على تقيم البيئة من حولها واساسها هو تعلم فريق العمل </a:t>
            </a:r>
            <a:r>
              <a:rPr lang="ar-IQ" dirty="0" err="1">
                <a:ea typeface="Calibri"/>
                <a:cs typeface="Times New Roman"/>
              </a:rPr>
              <a:t>لانه</a:t>
            </a:r>
            <a:r>
              <a:rPr lang="ar-IQ" dirty="0">
                <a:ea typeface="Calibri"/>
                <a:cs typeface="Times New Roman"/>
              </a:rPr>
              <a:t> يختزل ويوفر الجهد في المستويات الاولى من التعلم وبدوره يكيف ويعيد تنشيط الافكار للتعلم الجماعي لنفسه (نقل المنظمة من التفكير بالكفاءة الى التفكير بالفاعلية.</a:t>
            </a:r>
            <a:endParaRPr lang="en-US" sz="2000" dirty="0">
              <a:ea typeface="Calibri"/>
              <a:cs typeface="Arial"/>
            </a:endParaRPr>
          </a:p>
          <a:p>
            <a:endParaRPr lang="ar-IQ" dirty="0"/>
          </a:p>
        </p:txBody>
      </p:sp>
    </p:spTree>
    <p:extLst>
      <p:ext uri="{BB962C8B-B14F-4D97-AF65-F5344CB8AC3E}">
        <p14:creationId xmlns:p14="http://schemas.microsoft.com/office/powerpoint/2010/main" val="213363254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a:lnSpc>
                <a:spcPct val="150000"/>
              </a:lnSpc>
            </a:pPr>
            <a:r>
              <a:rPr lang="ar-IQ" b="1" u="sng" dirty="0">
                <a:ea typeface="Calibri"/>
              </a:rPr>
              <a:t>اوجه التطور لمنظمة التعلم</a:t>
            </a:r>
            <a:r>
              <a:rPr lang="ar-IQ" dirty="0">
                <a:ea typeface="Calibri"/>
              </a:rPr>
              <a:t> </a:t>
            </a:r>
            <a:r>
              <a:rPr lang="en-US" sz="3200" dirty="0">
                <a:ea typeface="Calibri"/>
                <a:cs typeface="Arial"/>
              </a:rPr>
              <a:t/>
            </a:r>
            <a:br>
              <a:rPr lang="en-US" sz="3200" dirty="0">
                <a:ea typeface="Calibri"/>
                <a:cs typeface="Arial"/>
              </a:rPr>
            </a:br>
            <a:endParaRPr lang="ar-IQ" dirty="0"/>
          </a:p>
        </p:txBody>
      </p:sp>
      <p:sp>
        <p:nvSpPr>
          <p:cNvPr id="3" name="عنصر نائب للمحتوى 2"/>
          <p:cNvSpPr>
            <a:spLocks noGrp="1"/>
          </p:cNvSpPr>
          <p:nvPr>
            <p:ph idx="1"/>
          </p:nvPr>
        </p:nvSpPr>
        <p:spPr/>
        <p:txBody>
          <a:bodyPr/>
          <a:lstStyle/>
          <a:p>
            <a:pPr algn="ctr">
              <a:lnSpc>
                <a:spcPct val="115000"/>
              </a:lnSpc>
            </a:pPr>
            <a:r>
              <a:rPr lang="ar-IQ" b="1" dirty="0">
                <a:ea typeface="Calibri"/>
              </a:rPr>
              <a:t>تغيير</a:t>
            </a:r>
            <a:endParaRPr lang="en-US" sz="2000" dirty="0">
              <a:ea typeface="Calibri"/>
              <a:cs typeface="Arial"/>
            </a:endParaRPr>
          </a:p>
          <a:p>
            <a:pPr algn="ctr">
              <a:lnSpc>
                <a:spcPct val="115000"/>
              </a:lnSpc>
            </a:pPr>
            <a:r>
              <a:rPr lang="ar-IQ" b="1" dirty="0">
                <a:ea typeface="Calibri"/>
              </a:rPr>
              <a:t>تحول</a:t>
            </a:r>
            <a:endParaRPr lang="en-US" sz="2000" dirty="0">
              <a:ea typeface="Calibri"/>
              <a:cs typeface="Arial"/>
            </a:endParaRPr>
          </a:p>
          <a:p>
            <a:pPr algn="ctr">
              <a:lnSpc>
                <a:spcPct val="115000"/>
              </a:lnSpc>
            </a:pPr>
            <a:r>
              <a:rPr lang="ar-IQ" b="1" dirty="0">
                <a:ea typeface="Calibri"/>
              </a:rPr>
              <a:t>استمرارية</a:t>
            </a:r>
            <a:endParaRPr lang="en-US" sz="2000" dirty="0">
              <a:ea typeface="Calibri"/>
              <a:cs typeface="Arial"/>
            </a:endParaRPr>
          </a:p>
          <a:p>
            <a:pPr algn="ctr">
              <a:lnSpc>
                <a:spcPct val="115000"/>
              </a:lnSpc>
            </a:pPr>
            <a:r>
              <a:rPr lang="ar-IQ" b="1" dirty="0">
                <a:ea typeface="Calibri"/>
              </a:rPr>
              <a:t>صياغة</a:t>
            </a:r>
            <a:endParaRPr lang="en-US" sz="2000" dirty="0">
              <a:ea typeface="Calibri"/>
              <a:cs typeface="Arial"/>
            </a:endParaRPr>
          </a:p>
          <a:p>
            <a:pPr algn="ctr"/>
            <a:r>
              <a:rPr lang="ar-IQ" b="1" dirty="0">
                <a:ea typeface="Calibri"/>
              </a:rPr>
              <a:t>اساس</a:t>
            </a:r>
            <a:endParaRPr lang="ar-IQ" dirty="0"/>
          </a:p>
        </p:txBody>
      </p:sp>
    </p:spTree>
    <p:extLst>
      <p:ext uri="{BB962C8B-B14F-4D97-AF65-F5344CB8AC3E}">
        <p14:creationId xmlns:p14="http://schemas.microsoft.com/office/powerpoint/2010/main" val="4268376329"/>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77500" lnSpcReduction="20000"/>
          </a:bodyPr>
          <a:lstStyle/>
          <a:p>
            <a:pPr marL="228600" algn="justLow">
              <a:lnSpc>
                <a:spcPct val="150000"/>
              </a:lnSpc>
            </a:pPr>
            <a:r>
              <a:rPr lang="ar-IQ" dirty="0">
                <a:ea typeface="Calibri"/>
                <a:cs typeface="Times New Roman"/>
              </a:rPr>
              <a:t>يلاحظ من ثلاث الدوائر السفلى والتي تمثل المراحل </a:t>
            </a:r>
            <a:endParaRPr lang="en-US" sz="2000" dirty="0">
              <a:ea typeface="Calibri"/>
              <a:cs typeface="Arial"/>
            </a:endParaRPr>
          </a:p>
          <a:p>
            <a:pPr marL="228600" algn="justLow">
              <a:lnSpc>
                <a:spcPct val="150000"/>
              </a:lnSpc>
            </a:pPr>
            <a:r>
              <a:rPr lang="ar-IQ" dirty="0">
                <a:ea typeface="Calibri"/>
                <a:cs typeface="Times New Roman"/>
              </a:rPr>
              <a:t>الاولية للتعلم الشخصي التنظيمي اذ تظهر مرحلة الاساس (تزود الفرد بالتقاليد الجديدة والحماس للتعلم بشكل متزايد وتعزيز بناء الثقة للتعلم الاضافي).</a:t>
            </a:r>
            <a:endParaRPr lang="en-US" sz="2000" dirty="0">
              <a:ea typeface="Calibri"/>
              <a:cs typeface="Arial"/>
            </a:endParaRPr>
          </a:p>
          <a:p>
            <a:pPr marL="228600" algn="justLow">
              <a:lnSpc>
                <a:spcPct val="150000"/>
              </a:lnSpc>
            </a:pPr>
            <a:r>
              <a:rPr lang="ar-IQ" dirty="0">
                <a:ea typeface="Calibri"/>
                <a:cs typeface="Times New Roman"/>
              </a:rPr>
              <a:t>الصياغة (اذ ينتقل الفرد الى مرحلة تعلم الذات والتطوير لها).</a:t>
            </a:r>
            <a:endParaRPr lang="en-US" sz="2000" dirty="0">
              <a:ea typeface="Calibri"/>
              <a:cs typeface="Arial"/>
            </a:endParaRPr>
          </a:p>
          <a:p>
            <a:pPr marL="228600" algn="justLow">
              <a:lnSpc>
                <a:spcPct val="150000"/>
              </a:lnSpc>
            </a:pPr>
            <a:r>
              <a:rPr lang="ar-IQ" dirty="0">
                <a:ea typeface="Calibri"/>
                <a:cs typeface="Times New Roman"/>
              </a:rPr>
              <a:t>الاستمرار(اذ يصبح الفرد المتعلم في المنظمة اكثر استقلال وابتكاراً وتكون انظمة الموارد البشرية بحاجة </a:t>
            </a:r>
            <a:r>
              <a:rPr lang="ar-IQ" dirty="0" err="1">
                <a:ea typeface="Calibri"/>
                <a:cs typeface="Times New Roman"/>
              </a:rPr>
              <a:t>لادراك</a:t>
            </a:r>
            <a:r>
              <a:rPr lang="ar-IQ" dirty="0">
                <a:ea typeface="Calibri"/>
                <a:cs typeface="Times New Roman"/>
              </a:rPr>
              <a:t> هذه السرعة لداخل وخارج المنظمة).</a:t>
            </a:r>
            <a:endParaRPr lang="en-US" sz="2000" dirty="0">
              <a:ea typeface="Calibri"/>
              <a:cs typeface="Arial"/>
            </a:endParaRPr>
          </a:p>
          <a:p>
            <a:pPr marL="228600" algn="justLow">
              <a:lnSpc>
                <a:spcPct val="150000"/>
              </a:lnSpc>
            </a:pPr>
            <a:r>
              <a:rPr lang="ar-IQ" dirty="0">
                <a:ea typeface="Calibri"/>
                <a:cs typeface="Times New Roman"/>
              </a:rPr>
              <a:t>اما الدائرتان في الاعلى هما دليل على تحول المنظمة من التعلم على مستوى المنظمة الى التعلم ليحدث التغير الكامل في شكل المظهر وشخصية المنظمة وهذا يتطلب تغير الهياكل والبنى والانظمة من خلال تأثير تكنولوجيا ، تغير اجتماعي ، تغيرات عالمية.</a:t>
            </a:r>
            <a:endParaRPr lang="en-US" sz="2000" dirty="0">
              <a:ea typeface="Calibri"/>
              <a:cs typeface="Arial"/>
            </a:endParaRPr>
          </a:p>
          <a:p>
            <a:endParaRPr lang="ar-IQ" dirty="0"/>
          </a:p>
        </p:txBody>
      </p:sp>
    </p:spTree>
    <p:extLst>
      <p:ext uri="{BB962C8B-B14F-4D97-AF65-F5344CB8AC3E}">
        <p14:creationId xmlns:p14="http://schemas.microsoft.com/office/powerpoint/2010/main" val="999070429"/>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ea typeface="Calibri"/>
              </a:rPr>
              <a:t>مداخل التعلم التنظيمي </a:t>
            </a:r>
            <a:endParaRPr lang="ar-IQ" dirty="0"/>
          </a:p>
        </p:txBody>
      </p:sp>
      <p:sp>
        <p:nvSpPr>
          <p:cNvPr id="3" name="عنصر نائب للمحتوى 2"/>
          <p:cNvSpPr>
            <a:spLocks noGrp="1"/>
          </p:cNvSpPr>
          <p:nvPr>
            <p:ph idx="1"/>
          </p:nvPr>
        </p:nvSpPr>
        <p:spPr/>
        <p:txBody>
          <a:bodyPr>
            <a:normAutofit fontScale="77500" lnSpcReduction="20000"/>
          </a:bodyPr>
          <a:lstStyle/>
          <a:p>
            <a:pPr lvl="0" algn="justLow">
              <a:lnSpc>
                <a:spcPct val="150000"/>
              </a:lnSpc>
              <a:buFont typeface="+mj-lt"/>
              <a:buAutoNum type="arabicPeriod"/>
            </a:pPr>
            <a:r>
              <a:rPr lang="ar-IQ" dirty="0">
                <a:ea typeface="Calibri"/>
                <a:cs typeface="Times New Roman"/>
              </a:rPr>
              <a:t>مدخل شخصي : عبر منحنى التعلم – نظرية معالجة المعلومات ، نظرية التعلم الظرفي المركزة على الشخص والتعلم الشخصي.</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مدخل اجتماعي يبحث في الجذور الاجتماعية لعملية التعلم التنظيمي </a:t>
            </a:r>
            <a:r>
              <a:rPr lang="ar-IQ" dirty="0" err="1">
                <a:ea typeface="Calibri"/>
                <a:cs typeface="Times New Roman"/>
              </a:rPr>
              <a:t>وتاثيره</a:t>
            </a:r>
            <a:r>
              <a:rPr lang="ar-IQ" dirty="0">
                <a:ea typeface="Calibri"/>
                <a:cs typeface="Times New Roman"/>
              </a:rPr>
              <a:t> بالنظرية الاجتماعية .</a:t>
            </a:r>
            <a:endParaRPr lang="en-US" sz="2000" dirty="0">
              <a:ea typeface="Calibri"/>
              <a:cs typeface="Arial"/>
            </a:endParaRPr>
          </a:p>
          <a:p>
            <a:pPr marL="228600" algn="justLow">
              <a:lnSpc>
                <a:spcPct val="150000"/>
              </a:lnSpc>
            </a:pPr>
            <a:r>
              <a:rPr lang="ar-IQ" dirty="0">
                <a:ea typeface="Calibri"/>
                <a:cs typeface="Times New Roman"/>
              </a:rPr>
              <a:t>3- مدخل نقدي – بديل (مدخل ركز على الادارة </a:t>
            </a:r>
            <a:r>
              <a:rPr lang="ar-IQ" dirty="0" err="1">
                <a:ea typeface="Calibri"/>
                <a:cs typeface="Times New Roman"/>
              </a:rPr>
              <a:t>الستراتيجية</a:t>
            </a:r>
            <a:r>
              <a:rPr lang="ar-IQ" dirty="0">
                <a:ea typeface="Calibri"/>
                <a:cs typeface="Times New Roman"/>
              </a:rPr>
              <a:t> </a:t>
            </a:r>
            <a:r>
              <a:rPr lang="ar-IQ" dirty="0" err="1">
                <a:ea typeface="Calibri"/>
                <a:cs typeface="Times New Roman"/>
              </a:rPr>
              <a:t>وتاثيرات</a:t>
            </a:r>
            <a:r>
              <a:rPr lang="ar-IQ" dirty="0">
                <a:ea typeface="Calibri"/>
                <a:cs typeface="Times New Roman"/>
              </a:rPr>
              <a:t> البيئة الخارجية على وضع المنظمة لتشكل هذه </a:t>
            </a:r>
            <a:r>
              <a:rPr lang="ar-IQ" dirty="0" err="1">
                <a:ea typeface="Calibri"/>
                <a:cs typeface="Times New Roman"/>
              </a:rPr>
              <a:t>التاثيرات</a:t>
            </a:r>
            <a:r>
              <a:rPr lang="ar-IQ" dirty="0">
                <a:ea typeface="Calibri"/>
                <a:cs typeface="Times New Roman"/>
              </a:rPr>
              <a:t> حافزاً على تطوير القدرات التنظيمية الداخلية، تطور المعرفة التنظيمية الضمنية –الظاهرية).</a:t>
            </a:r>
            <a:endParaRPr lang="en-US" sz="2000" dirty="0">
              <a:ea typeface="Calibri"/>
              <a:cs typeface="Arial"/>
            </a:endParaRPr>
          </a:p>
          <a:p>
            <a:endParaRPr lang="ar-IQ" dirty="0"/>
          </a:p>
        </p:txBody>
      </p:sp>
    </p:spTree>
    <p:extLst>
      <p:ext uri="{BB962C8B-B14F-4D97-AF65-F5344CB8AC3E}">
        <p14:creationId xmlns:p14="http://schemas.microsoft.com/office/powerpoint/2010/main" val="2416527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justLow">
              <a:lnSpc>
                <a:spcPct val="150000"/>
              </a:lnSpc>
            </a:pPr>
            <a:r>
              <a:rPr lang="ar-IQ" b="1" dirty="0">
                <a:ea typeface="Calibri"/>
              </a:rPr>
              <a:t>(</a:t>
            </a:r>
            <a:r>
              <a:rPr lang="ar-IQ" b="1" u="sng" dirty="0">
                <a:ea typeface="Calibri"/>
              </a:rPr>
              <a:t>ادارة الذات</a:t>
            </a:r>
            <a:r>
              <a:rPr lang="ar-IQ" b="1" dirty="0">
                <a:ea typeface="Calibri"/>
              </a:rPr>
              <a:t>):</a:t>
            </a:r>
            <a:endParaRPr lang="en-US" sz="2800" dirty="0">
              <a:ea typeface="Calibri"/>
              <a:cs typeface="Arial"/>
            </a:endParaRPr>
          </a:p>
        </p:txBody>
      </p:sp>
      <p:sp>
        <p:nvSpPr>
          <p:cNvPr id="3" name="عنصر نائب للمحتوى 2"/>
          <p:cNvSpPr>
            <a:spLocks noGrp="1"/>
          </p:cNvSpPr>
          <p:nvPr>
            <p:ph idx="1"/>
          </p:nvPr>
        </p:nvSpPr>
        <p:spPr/>
        <p:txBody>
          <a:bodyPr/>
          <a:lstStyle/>
          <a:p>
            <a:pPr algn="justLow">
              <a:lnSpc>
                <a:spcPct val="150000"/>
              </a:lnSpc>
            </a:pPr>
            <a:r>
              <a:rPr lang="ar-IQ" dirty="0">
                <a:ea typeface="Calibri"/>
                <a:cs typeface="Times New Roman"/>
              </a:rPr>
              <a:t>الذات: شخص , سمات مترابطة باتجاه التوازن الداخلي - الخارجي بفعل التفاعل مع البيئة المحيطة , تعكس طاقة الانسان (الحركية , الكامنة) والتي يتحرك </a:t>
            </a:r>
            <a:r>
              <a:rPr lang="ar-IQ" dirty="0" err="1">
                <a:ea typeface="Calibri"/>
                <a:cs typeface="Times New Roman"/>
              </a:rPr>
              <a:t>لاشباع</a:t>
            </a:r>
            <a:r>
              <a:rPr lang="ar-IQ" dirty="0">
                <a:ea typeface="Calibri"/>
                <a:cs typeface="Times New Roman"/>
              </a:rPr>
              <a:t> حاجاته ,وتعكس ايضاً  القدرة على استخدام وسائل وادوات </a:t>
            </a:r>
            <a:r>
              <a:rPr lang="ar-IQ" dirty="0" err="1">
                <a:ea typeface="Calibri"/>
                <a:cs typeface="Times New Roman"/>
              </a:rPr>
              <a:t>لاشباع</a:t>
            </a:r>
            <a:r>
              <a:rPr lang="ar-IQ" dirty="0">
                <a:ea typeface="Calibri"/>
                <a:cs typeface="Times New Roman"/>
              </a:rPr>
              <a:t> حاجاته وتضم تلك القدرة (قدرة جسمية - معرفية - عاطفية).</a:t>
            </a:r>
            <a:endParaRPr lang="en-US" sz="2000" dirty="0">
              <a:ea typeface="Calibri"/>
              <a:cs typeface="Arial"/>
            </a:endParaRPr>
          </a:p>
          <a:p>
            <a:endParaRPr lang="ar-IQ" dirty="0"/>
          </a:p>
        </p:txBody>
      </p:sp>
    </p:spTree>
    <p:extLst>
      <p:ext uri="{BB962C8B-B14F-4D97-AF65-F5344CB8AC3E}">
        <p14:creationId xmlns:p14="http://schemas.microsoft.com/office/powerpoint/2010/main" val="278751440"/>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ea typeface="Calibri"/>
              </a:rPr>
              <a:t>مصادر التعلم التنظيمي </a:t>
            </a:r>
            <a:endParaRPr lang="ar-IQ" dirty="0"/>
          </a:p>
        </p:txBody>
      </p:sp>
      <p:sp>
        <p:nvSpPr>
          <p:cNvPr id="3" name="عنصر نائب للمحتوى 2"/>
          <p:cNvSpPr>
            <a:spLocks noGrp="1"/>
          </p:cNvSpPr>
          <p:nvPr>
            <p:ph idx="1"/>
          </p:nvPr>
        </p:nvSpPr>
        <p:spPr/>
        <p:txBody>
          <a:bodyPr>
            <a:normAutofit fontScale="92500" lnSpcReduction="20000"/>
          </a:bodyPr>
          <a:lstStyle/>
          <a:p>
            <a:pPr marL="228600" algn="justLow">
              <a:lnSpc>
                <a:spcPct val="150000"/>
              </a:lnSpc>
            </a:pPr>
            <a:r>
              <a:rPr lang="ar-IQ" dirty="0">
                <a:ea typeface="Calibri"/>
                <a:cs typeface="Times New Roman"/>
              </a:rPr>
              <a:t>ثقافة المنظمة المتوارثة بما فيها  من قيم وافتراضات واتجاهات واعتقادات اذ تمثل مستودع المعرفة في المنظمة.</a:t>
            </a:r>
            <a:endParaRPr lang="en-US" sz="2000" dirty="0">
              <a:ea typeface="Calibri"/>
              <a:cs typeface="Arial"/>
            </a:endParaRPr>
          </a:p>
          <a:p>
            <a:pPr marL="228600" algn="justLow">
              <a:lnSpc>
                <a:spcPct val="150000"/>
              </a:lnSpc>
            </a:pPr>
            <a:r>
              <a:rPr lang="ar-IQ" dirty="0">
                <a:ea typeface="Calibri"/>
                <a:cs typeface="Times New Roman"/>
              </a:rPr>
              <a:t>2- البناء الاجتماعي للمعرفة تاريخياًُ وهو ما يشار له </a:t>
            </a:r>
            <a:r>
              <a:rPr lang="ar-IQ" dirty="0" err="1">
                <a:ea typeface="Calibri"/>
                <a:cs typeface="Times New Roman"/>
              </a:rPr>
              <a:t>بالارث</a:t>
            </a:r>
            <a:r>
              <a:rPr lang="ar-IQ" dirty="0">
                <a:ea typeface="Calibri"/>
                <a:cs typeface="Times New Roman"/>
              </a:rPr>
              <a:t> الثقافي وديمومة المجتمع </a:t>
            </a:r>
            <a:r>
              <a:rPr lang="ar-IQ" dirty="0" err="1">
                <a:ea typeface="Calibri"/>
                <a:cs typeface="Times New Roman"/>
              </a:rPr>
              <a:t>الحالي.عبر</a:t>
            </a:r>
            <a:r>
              <a:rPr lang="ar-IQ" dirty="0">
                <a:ea typeface="Calibri"/>
                <a:cs typeface="Times New Roman"/>
              </a:rPr>
              <a:t> تاريخ واللغة والرموز واعضاء المجتمع يستخدمونها لبناء معارفهم على مر الزمان.</a:t>
            </a:r>
            <a:endParaRPr lang="en-US" sz="2000" dirty="0">
              <a:ea typeface="Calibri"/>
              <a:cs typeface="Arial"/>
            </a:endParaRPr>
          </a:p>
          <a:p>
            <a:pPr lvl="0" algn="justLow">
              <a:lnSpc>
                <a:spcPct val="150000"/>
              </a:lnSpc>
              <a:buFont typeface="+mj-lt"/>
              <a:buAutoNum type="arabicPeriod"/>
            </a:pPr>
            <a:r>
              <a:rPr lang="ar-IQ" dirty="0" err="1">
                <a:ea typeface="Calibri"/>
                <a:cs typeface="Times New Roman"/>
              </a:rPr>
              <a:t>ستراتيجية</a:t>
            </a:r>
            <a:r>
              <a:rPr lang="ar-IQ" dirty="0">
                <a:ea typeface="Calibri"/>
                <a:cs typeface="Times New Roman"/>
              </a:rPr>
              <a:t> المنظمة اذ خيارات المنظمة يمكن ان تدرك وتوصف ضمن دالة تشير الى قدرة تعليمية داخل المنظمة .</a:t>
            </a:r>
            <a:endParaRPr lang="en-US" sz="2000" dirty="0">
              <a:ea typeface="Calibri"/>
              <a:cs typeface="Arial"/>
            </a:endParaRPr>
          </a:p>
          <a:p>
            <a:endParaRPr lang="ar-IQ" dirty="0"/>
          </a:p>
        </p:txBody>
      </p:sp>
    </p:spTree>
    <p:extLst>
      <p:ext uri="{BB962C8B-B14F-4D97-AF65-F5344CB8AC3E}">
        <p14:creationId xmlns:p14="http://schemas.microsoft.com/office/powerpoint/2010/main" val="2376308615"/>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lvl="0" algn="justLow">
              <a:lnSpc>
                <a:spcPct val="150000"/>
              </a:lnSpc>
              <a:buFont typeface="+mj-lt"/>
              <a:buAutoNum type="arabicPeriod"/>
            </a:pPr>
            <a:r>
              <a:rPr lang="ar-IQ" dirty="0">
                <a:ea typeface="Calibri"/>
                <a:cs typeface="Times New Roman"/>
              </a:rPr>
              <a:t>هيكل تنظيمي (الالي المركزي الذي يعزز سلوكيات السلطة الوظيفية)(العضوي يميل الى اللامركزية ويسمح يتحول المعتقدات والقرارات ويسهل اندماج الانماط الجديدة اليها).</a:t>
            </a:r>
            <a:endParaRPr lang="en-US" sz="2000" dirty="0">
              <a:ea typeface="Calibri"/>
              <a:cs typeface="Arial"/>
            </a:endParaRPr>
          </a:p>
          <a:p>
            <a:pPr marL="228600" algn="justLow">
              <a:lnSpc>
                <a:spcPct val="150000"/>
              </a:lnSpc>
            </a:pPr>
            <a:r>
              <a:rPr lang="ar-IQ" dirty="0">
                <a:ea typeface="Calibri"/>
                <a:cs typeface="Times New Roman"/>
              </a:rPr>
              <a:t>5- البيئة اذ التعلم يتطلب اجواء التغير والثبات بين المتعلمين وبيئاتهم اذ ان استقرار المنظمة قد يسهل انجاز وظائفها لكنه يمنح القليل من الحافز للتعلم.</a:t>
            </a:r>
            <a:endParaRPr lang="en-US" sz="2000" dirty="0">
              <a:ea typeface="Calibri"/>
              <a:cs typeface="Arial"/>
            </a:endParaRPr>
          </a:p>
          <a:p>
            <a:endParaRPr lang="ar-IQ" dirty="0"/>
          </a:p>
        </p:txBody>
      </p:sp>
    </p:spTree>
    <p:extLst>
      <p:ext uri="{BB962C8B-B14F-4D97-AF65-F5344CB8AC3E}">
        <p14:creationId xmlns:p14="http://schemas.microsoft.com/office/powerpoint/2010/main" val="1796258304"/>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ea typeface="Calibri"/>
              </a:rPr>
              <a:t>حواجز التعلم </a:t>
            </a:r>
            <a:endParaRPr lang="ar-IQ" dirty="0"/>
          </a:p>
        </p:txBody>
      </p:sp>
      <p:sp>
        <p:nvSpPr>
          <p:cNvPr id="3" name="عنصر نائب للمحتوى 2"/>
          <p:cNvSpPr>
            <a:spLocks noGrp="1"/>
          </p:cNvSpPr>
          <p:nvPr>
            <p:ph idx="1"/>
          </p:nvPr>
        </p:nvSpPr>
        <p:spPr/>
        <p:txBody>
          <a:bodyPr>
            <a:normAutofit lnSpcReduction="10000"/>
          </a:bodyPr>
          <a:lstStyle/>
          <a:p>
            <a:pPr lvl="0" algn="justLow">
              <a:lnSpc>
                <a:spcPct val="115000"/>
              </a:lnSpc>
              <a:buFont typeface="+mj-lt"/>
              <a:buAutoNum type="arabicPeriod"/>
            </a:pPr>
            <a:r>
              <a:rPr lang="ar-IQ" dirty="0">
                <a:ea typeface="Calibri"/>
                <a:cs typeface="Times New Roman"/>
              </a:rPr>
              <a:t>حواجز خارجية: </a:t>
            </a:r>
            <a:endParaRPr lang="en-US" sz="2000" dirty="0">
              <a:ea typeface="Calibri"/>
              <a:cs typeface="Arial"/>
            </a:endParaRPr>
          </a:p>
          <a:p>
            <a:pPr marL="228600" algn="justLow">
              <a:lnSpc>
                <a:spcPct val="115000"/>
              </a:lnSpc>
            </a:pPr>
            <a:r>
              <a:rPr lang="ar-IQ" dirty="0">
                <a:ea typeface="Calibri"/>
                <a:cs typeface="Times New Roman"/>
              </a:rPr>
              <a:t>أ- طبيعة الاولويات التي يريدها المستفيد والتي غالبا ما تؤكد ضرورة تطوير المنظمات لاطار عمل المشروع والذي يمنع التعلم.</a:t>
            </a:r>
            <a:endParaRPr lang="en-US" sz="2000" dirty="0">
              <a:ea typeface="Calibri"/>
              <a:cs typeface="Arial"/>
            </a:endParaRPr>
          </a:p>
          <a:p>
            <a:pPr marL="228600" algn="justLow">
              <a:lnSpc>
                <a:spcPct val="115000"/>
              </a:lnSpc>
            </a:pPr>
            <a:r>
              <a:rPr lang="ar-IQ" dirty="0">
                <a:ea typeface="Calibri"/>
                <a:cs typeface="Times New Roman"/>
              </a:rPr>
              <a:t>ب- الضغط الظاهري على تخفيض ارباحهم قد يخلق تردد في استثمار الوقت والمصادر الاخرى للتعلم.</a:t>
            </a:r>
            <a:endParaRPr lang="en-US" sz="2000" dirty="0">
              <a:ea typeface="Calibri"/>
              <a:cs typeface="Arial"/>
            </a:endParaRPr>
          </a:p>
          <a:p>
            <a:pPr marL="228600" algn="justLow">
              <a:lnSpc>
                <a:spcPct val="115000"/>
              </a:lnSpc>
            </a:pPr>
            <a:r>
              <a:rPr lang="ar-IQ" dirty="0">
                <a:ea typeface="Calibri"/>
                <a:cs typeface="Times New Roman"/>
              </a:rPr>
              <a:t>جـ- المنافسة للتمويل مع منظمات اخرى ربما يخلق ضغط لتوليد قصص نجاحات لم تنجز للرأي العام .</a:t>
            </a:r>
            <a:endParaRPr lang="en-US" sz="2000" dirty="0">
              <a:ea typeface="Calibri"/>
              <a:cs typeface="Arial"/>
            </a:endParaRPr>
          </a:p>
          <a:p>
            <a:endParaRPr lang="ar-IQ" dirty="0"/>
          </a:p>
        </p:txBody>
      </p:sp>
    </p:spTree>
    <p:extLst>
      <p:ext uri="{BB962C8B-B14F-4D97-AF65-F5344CB8AC3E}">
        <p14:creationId xmlns:p14="http://schemas.microsoft.com/office/powerpoint/2010/main" val="255258739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92500" lnSpcReduction="20000"/>
          </a:bodyPr>
          <a:lstStyle/>
          <a:p>
            <a:pPr lvl="0" algn="justLow">
              <a:lnSpc>
                <a:spcPct val="115000"/>
              </a:lnSpc>
              <a:buFont typeface="+mj-lt"/>
              <a:buAutoNum type="arabicPeriod"/>
            </a:pPr>
            <a:r>
              <a:rPr lang="ar-IQ" dirty="0">
                <a:ea typeface="Calibri"/>
                <a:cs typeface="Times New Roman"/>
              </a:rPr>
              <a:t>حواجز داخلية:</a:t>
            </a:r>
            <a:endParaRPr lang="en-US" sz="2000" dirty="0">
              <a:ea typeface="Calibri"/>
              <a:cs typeface="Arial"/>
            </a:endParaRPr>
          </a:p>
          <a:p>
            <a:pPr marL="228600" algn="justLow">
              <a:lnSpc>
                <a:spcPct val="115000"/>
              </a:lnSpc>
            </a:pPr>
            <a:r>
              <a:rPr lang="ar-IQ" dirty="0">
                <a:ea typeface="Calibri"/>
                <a:cs typeface="Times New Roman"/>
              </a:rPr>
              <a:t>أ- الثقافة المتزمتة التي ترى التعلم شيء من الرفاهية </a:t>
            </a:r>
            <a:r>
              <a:rPr lang="ar-IQ" dirty="0" err="1">
                <a:ea typeface="Calibri"/>
                <a:cs typeface="Times New Roman"/>
              </a:rPr>
              <a:t>ولايرتبط</a:t>
            </a:r>
            <a:r>
              <a:rPr lang="ar-IQ" dirty="0">
                <a:ea typeface="Calibri"/>
                <a:cs typeface="Times New Roman"/>
              </a:rPr>
              <a:t> بطبيعة العمل.</a:t>
            </a:r>
            <a:endParaRPr lang="en-US" sz="2000" dirty="0">
              <a:ea typeface="Calibri"/>
              <a:cs typeface="Arial"/>
            </a:endParaRPr>
          </a:p>
          <a:p>
            <a:pPr lvl="0" algn="justLow">
              <a:lnSpc>
                <a:spcPct val="115000"/>
              </a:lnSpc>
              <a:buFont typeface="+mj-cs"/>
              <a:buAutoNum type="arabic1Minus" startAt="2"/>
            </a:pPr>
            <a:r>
              <a:rPr lang="ar-IQ" dirty="0">
                <a:ea typeface="Calibri"/>
                <a:cs typeface="Times New Roman"/>
              </a:rPr>
              <a:t>ضعف حوافز ومكافئات التعلم.</a:t>
            </a:r>
            <a:endParaRPr lang="en-US" sz="2000" dirty="0">
              <a:ea typeface="Calibri"/>
              <a:cs typeface="Arial"/>
            </a:endParaRPr>
          </a:p>
          <a:p>
            <a:pPr marL="228600" algn="justLow">
              <a:lnSpc>
                <a:spcPct val="115000"/>
              </a:lnSpc>
            </a:pPr>
            <a:r>
              <a:rPr lang="ar-IQ" dirty="0">
                <a:ea typeface="Calibri"/>
                <a:cs typeface="Times New Roman"/>
              </a:rPr>
              <a:t>جـ- صعوبة ايجاد الوقت والمكان للتعلم.</a:t>
            </a:r>
            <a:endParaRPr lang="en-US" sz="2000" dirty="0">
              <a:ea typeface="Calibri"/>
              <a:cs typeface="Arial"/>
            </a:endParaRPr>
          </a:p>
          <a:p>
            <a:pPr marL="228600" algn="justLow">
              <a:lnSpc>
                <a:spcPct val="115000"/>
              </a:lnSpc>
            </a:pPr>
            <a:r>
              <a:rPr lang="ar-IQ" dirty="0">
                <a:ea typeface="Calibri"/>
                <a:cs typeface="Times New Roman"/>
              </a:rPr>
              <a:t>د- الهياكل التنظيمية المركزية والهرمية ذات التوجه الرقابي.</a:t>
            </a:r>
            <a:endParaRPr lang="en-US" sz="2000" dirty="0">
              <a:ea typeface="Calibri"/>
              <a:cs typeface="Arial"/>
            </a:endParaRPr>
          </a:p>
          <a:p>
            <a:pPr marL="228600" algn="justLow">
              <a:lnSpc>
                <a:spcPct val="115000"/>
              </a:lnSpc>
            </a:pPr>
            <a:r>
              <a:rPr lang="ar-IQ" dirty="0">
                <a:ea typeface="Calibri"/>
                <a:cs typeface="Times New Roman"/>
              </a:rPr>
              <a:t>هـ- اختلاف انماط التعلم والفروقات الفردية للعاملين تزيد من صعوبته .</a:t>
            </a:r>
            <a:endParaRPr lang="en-US" sz="2000" dirty="0">
              <a:ea typeface="Calibri"/>
              <a:cs typeface="Arial"/>
            </a:endParaRPr>
          </a:p>
          <a:p>
            <a:pPr marL="228600" algn="justLow">
              <a:lnSpc>
                <a:spcPct val="115000"/>
              </a:lnSpc>
            </a:pPr>
            <a:r>
              <a:rPr lang="ar-IQ" dirty="0">
                <a:ea typeface="Calibri"/>
                <a:cs typeface="Times New Roman"/>
              </a:rPr>
              <a:t>و- تخلف نظم الوصول ،الخزن ، النقل ، التعلم </a:t>
            </a:r>
            <a:endParaRPr lang="en-US" sz="2000" dirty="0">
              <a:ea typeface="Calibri"/>
              <a:cs typeface="Arial"/>
            </a:endParaRPr>
          </a:p>
          <a:p>
            <a:pPr marL="228600" algn="justLow">
              <a:lnSpc>
                <a:spcPct val="115000"/>
              </a:lnSpc>
            </a:pPr>
            <a:r>
              <a:rPr lang="ar-IQ" dirty="0">
                <a:ea typeface="Calibri"/>
                <a:cs typeface="Times New Roman"/>
              </a:rPr>
              <a:t>ي- المنظمات عادة </a:t>
            </a:r>
            <a:r>
              <a:rPr lang="ar-IQ" dirty="0" err="1">
                <a:ea typeface="Calibri"/>
                <a:cs typeface="Times New Roman"/>
              </a:rPr>
              <a:t>لاتتعامل</a:t>
            </a:r>
            <a:r>
              <a:rPr lang="ar-IQ" dirty="0">
                <a:ea typeface="Calibri"/>
                <a:cs typeface="Times New Roman"/>
              </a:rPr>
              <a:t> بشكل جيد مع المعلومات المتنافرة (المتعارضة).</a:t>
            </a:r>
            <a:endParaRPr lang="en-US" sz="2000" dirty="0">
              <a:ea typeface="Calibri"/>
              <a:cs typeface="Arial"/>
            </a:endParaRPr>
          </a:p>
          <a:p>
            <a:endParaRPr lang="ar-IQ" dirty="0"/>
          </a:p>
        </p:txBody>
      </p:sp>
    </p:spTree>
    <p:extLst>
      <p:ext uri="{BB962C8B-B14F-4D97-AF65-F5344CB8AC3E}">
        <p14:creationId xmlns:p14="http://schemas.microsoft.com/office/powerpoint/2010/main" val="54586363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92500" lnSpcReduction="20000"/>
          </a:bodyPr>
          <a:lstStyle/>
          <a:p>
            <a:pPr lvl="0" algn="justLow">
              <a:lnSpc>
                <a:spcPct val="115000"/>
              </a:lnSpc>
              <a:buFont typeface="+mj-lt"/>
              <a:buAutoNum type="arabicPeriod"/>
            </a:pPr>
            <a:r>
              <a:rPr lang="ar-IQ" dirty="0">
                <a:ea typeface="Calibri"/>
                <a:cs typeface="Times New Roman"/>
              </a:rPr>
              <a:t>حواجز نفسية: </a:t>
            </a:r>
            <a:endParaRPr lang="en-US" sz="2000" dirty="0">
              <a:ea typeface="Calibri"/>
              <a:cs typeface="Arial"/>
            </a:endParaRPr>
          </a:p>
          <a:p>
            <a:pPr marL="228600" algn="justLow">
              <a:lnSpc>
                <a:spcPct val="115000"/>
              </a:lnSpc>
            </a:pPr>
            <a:r>
              <a:rPr lang="ar-IQ" dirty="0">
                <a:ea typeface="Calibri"/>
                <a:cs typeface="Times New Roman"/>
              </a:rPr>
              <a:t>أ- الخجل من عدم المعرفة (عدم الفهم). </a:t>
            </a:r>
            <a:endParaRPr lang="en-US" sz="2000" dirty="0">
              <a:ea typeface="Calibri"/>
              <a:cs typeface="Arial"/>
            </a:endParaRPr>
          </a:p>
          <a:p>
            <a:pPr marL="228600" algn="justLow">
              <a:lnSpc>
                <a:spcPct val="115000"/>
              </a:lnSpc>
            </a:pPr>
            <a:r>
              <a:rPr lang="ar-IQ" dirty="0">
                <a:ea typeface="Calibri"/>
                <a:cs typeface="Times New Roman"/>
              </a:rPr>
              <a:t>ب- الاعتداء بالنفس وعدم الحاجة للتعلم). </a:t>
            </a:r>
            <a:endParaRPr lang="en-US" sz="2000" dirty="0">
              <a:ea typeface="Calibri"/>
              <a:cs typeface="Arial"/>
            </a:endParaRPr>
          </a:p>
          <a:p>
            <a:pPr marL="228600" algn="justLow">
              <a:lnSpc>
                <a:spcPct val="115000"/>
              </a:lnSpc>
            </a:pPr>
            <a:r>
              <a:rPr lang="ar-IQ" dirty="0">
                <a:ea typeface="Calibri"/>
                <a:cs typeface="Times New Roman"/>
              </a:rPr>
              <a:t>جـ- الاعتماد على طرق العمل السابقة.</a:t>
            </a:r>
            <a:endParaRPr lang="en-US" sz="2000" dirty="0">
              <a:ea typeface="Calibri"/>
              <a:cs typeface="Arial"/>
            </a:endParaRPr>
          </a:p>
          <a:p>
            <a:pPr marL="228600" algn="justLow">
              <a:lnSpc>
                <a:spcPct val="115000"/>
              </a:lnSpc>
            </a:pPr>
            <a:r>
              <a:rPr lang="ar-IQ" dirty="0">
                <a:ea typeface="Calibri"/>
                <a:cs typeface="Times New Roman"/>
              </a:rPr>
              <a:t>د- نقص الشعور بعدم القدرة على التعلم. </a:t>
            </a:r>
            <a:endParaRPr lang="en-US" sz="2000" dirty="0">
              <a:ea typeface="Calibri"/>
              <a:cs typeface="Arial"/>
            </a:endParaRPr>
          </a:p>
          <a:p>
            <a:pPr marL="228600" algn="justLow">
              <a:lnSpc>
                <a:spcPct val="115000"/>
              </a:lnSpc>
            </a:pPr>
            <a:r>
              <a:rPr lang="ar-IQ" dirty="0">
                <a:ea typeface="Calibri"/>
                <a:cs typeface="Times New Roman"/>
              </a:rPr>
              <a:t>هـ- نقص الدافعية. </a:t>
            </a:r>
            <a:endParaRPr lang="en-US" sz="2000" dirty="0">
              <a:ea typeface="Calibri"/>
              <a:cs typeface="Arial"/>
            </a:endParaRPr>
          </a:p>
          <a:p>
            <a:pPr marL="228600" algn="justLow">
              <a:lnSpc>
                <a:spcPct val="115000"/>
              </a:lnSpc>
            </a:pPr>
            <a:r>
              <a:rPr lang="ar-IQ" dirty="0">
                <a:ea typeface="Calibri"/>
                <a:cs typeface="Times New Roman"/>
              </a:rPr>
              <a:t>و- نقص الوقت(كون الموظف مشغول).</a:t>
            </a:r>
            <a:endParaRPr lang="en-US" sz="2000" dirty="0">
              <a:ea typeface="Calibri"/>
              <a:cs typeface="Arial"/>
            </a:endParaRPr>
          </a:p>
          <a:p>
            <a:pPr marL="228600" algn="justLow">
              <a:lnSpc>
                <a:spcPct val="115000"/>
              </a:lnSpc>
            </a:pPr>
            <a:r>
              <a:rPr lang="ar-IQ" dirty="0">
                <a:ea typeface="Calibri"/>
                <a:cs typeface="Times New Roman"/>
              </a:rPr>
              <a:t>ي- تجاهل الاشياء ومرورها.</a:t>
            </a:r>
            <a:endParaRPr lang="en-US" sz="2000" dirty="0">
              <a:ea typeface="Calibri"/>
              <a:cs typeface="Arial"/>
            </a:endParaRPr>
          </a:p>
          <a:p>
            <a:pPr marL="228600" algn="justLow">
              <a:lnSpc>
                <a:spcPct val="115000"/>
              </a:lnSpc>
            </a:pPr>
            <a:r>
              <a:rPr lang="ar-IQ" dirty="0">
                <a:ea typeface="Calibri"/>
                <a:cs typeface="Times New Roman"/>
              </a:rPr>
              <a:t>ط- الحاجة الى حلول سهلة ومباشرة.</a:t>
            </a:r>
            <a:endParaRPr lang="en-US" sz="2000" dirty="0">
              <a:ea typeface="Calibri"/>
              <a:cs typeface="Arial"/>
            </a:endParaRPr>
          </a:p>
          <a:p>
            <a:pPr marL="228600" algn="justLow">
              <a:lnSpc>
                <a:spcPct val="115000"/>
              </a:lnSpc>
            </a:pPr>
            <a:r>
              <a:rPr lang="ar-IQ" dirty="0">
                <a:ea typeface="Calibri"/>
                <a:cs typeface="Times New Roman"/>
              </a:rPr>
              <a:t>ظ- التجربة والخبرة السابقة (تجعله </a:t>
            </a:r>
            <a:r>
              <a:rPr lang="ar-IQ" dirty="0" err="1">
                <a:ea typeface="Calibri"/>
                <a:cs typeface="Times New Roman"/>
              </a:rPr>
              <a:t>لايرغب</a:t>
            </a:r>
            <a:r>
              <a:rPr lang="ar-IQ" dirty="0">
                <a:ea typeface="Calibri"/>
                <a:cs typeface="Times New Roman"/>
              </a:rPr>
              <a:t> في الاذلال مرة ثانية).</a:t>
            </a:r>
            <a:endParaRPr lang="en-US" sz="2000" dirty="0">
              <a:ea typeface="Calibri"/>
              <a:cs typeface="Arial"/>
            </a:endParaRPr>
          </a:p>
          <a:p>
            <a:endParaRPr lang="ar-IQ" dirty="0"/>
          </a:p>
        </p:txBody>
      </p:sp>
    </p:spTree>
    <p:extLst>
      <p:ext uri="{BB962C8B-B14F-4D97-AF65-F5344CB8AC3E}">
        <p14:creationId xmlns:p14="http://schemas.microsoft.com/office/powerpoint/2010/main" val="146484537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ea typeface="Calibri"/>
              </a:rPr>
              <a:t>آليات لمواجهة حواجز التعلم </a:t>
            </a:r>
            <a:endParaRPr lang="ar-IQ" dirty="0"/>
          </a:p>
        </p:txBody>
      </p:sp>
      <p:sp>
        <p:nvSpPr>
          <p:cNvPr id="3" name="عنصر نائب للمحتوى 2"/>
          <p:cNvSpPr>
            <a:spLocks noGrp="1"/>
          </p:cNvSpPr>
          <p:nvPr>
            <p:ph idx="1"/>
          </p:nvPr>
        </p:nvSpPr>
        <p:spPr/>
        <p:txBody>
          <a:bodyPr>
            <a:normAutofit fontScale="92500" lnSpcReduction="20000"/>
          </a:bodyPr>
          <a:lstStyle/>
          <a:p>
            <a:pPr lvl="0" algn="justLow">
              <a:lnSpc>
                <a:spcPct val="115000"/>
              </a:lnSpc>
              <a:buFont typeface="+mj-lt"/>
              <a:buAutoNum type="arabicPeriod"/>
            </a:pPr>
            <a:r>
              <a:rPr lang="ar-IQ" dirty="0">
                <a:ea typeface="Calibri"/>
                <a:cs typeface="Times New Roman"/>
              </a:rPr>
              <a:t>تحديد الفوائد المنشودة من التعلم التنظيمي لكل المستفيدين .</a:t>
            </a:r>
            <a:endParaRPr lang="en-US" sz="2000" dirty="0">
              <a:ea typeface="Calibri"/>
              <a:cs typeface="Arial"/>
            </a:endParaRPr>
          </a:p>
          <a:p>
            <a:pPr lvl="0" algn="justLow">
              <a:lnSpc>
                <a:spcPct val="115000"/>
              </a:lnSpc>
              <a:buFont typeface="+mj-lt"/>
              <a:buAutoNum type="arabicPeriod"/>
            </a:pPr>
            <a:r>
              <a:rPr lang="ar-IQ" dirty="0">
                <a:ea typeface="Calibri"/>
                <a:cs typeface="Times New Roman"/>
              </a:rPr>
              <a:t>فحص البيئة للتعرف على الاسباب الهيكلية والسعي لتسطيح هياكلها .</a:t>
            </a:r>
            <a:endParaRPr lang="en-US" sz="2000" dirty="0">
              <a:ea typeface="Calibri"/>
              <a:cs typeface="Arial"/>
            </a:endParaRPr>
          </a:p>
          <a:p>
            <a:pPr lvl="0" algn="justLow">
              <a:lnSpc>
                <a:spcPct val="115000"/>
              </a:lnSpc>
              <a:buFont typeface="+mj-lt"/>
              <a:buAutoNum type="arabicPeriod"/>
            </a:pPr>
            <a:r>
              <a:rPr lang="ar-IQ" dirty="0">
                <a:ea typeface="Calibri"/>
                <a:cs typeface="Times New Roman"/>
              </a:rPr>
              <a:t>تقيم طاقة المنظمة المتعلمة .</a:t>
            </a:r>
            <a:endParaRPr lang="en-US" sz="2000" dirty="0">
              <a:ea typeface="Calibri"/>
              <a:cs typeface="Arial"/>
            </a:endParaRPr>
          </a:p>
          <a:p>
            <a:pPr lvl="0" algn="justLow">
              <a:lnSpc>
                <a:spcPct val="115000"/>
              </a:lnSpc>
              <a:buFont typeface="+mj-lt"/>
              <a:buAutoNum type="arabicPeriod"/>
            </a:pPr>
            <a:r>
              <a:rPr lang="ar-IQ" dirty="0">
                <a:ea typeface="Calibri"/>
                <a:cs typeface="Times New Roman"/>
              </a:rPr>
              <a:t>تشجيع </a:t>
            </a:r>
            <a:r>
              <a:rPr lang="ar-IQ" dirty="0" err="1">
                <a:ea typeface="Calibri"/>
                <a:cs typeface="Times New Roman"/>
              </a:rPr>
              <a:t>المتبنون</a:t>
            </a:r>
            <a:r>
              <a:rPr lang="ar-IQ" dirty="0">
                <a:ea typeface="Calibri"/>
                <a:cs typeface="Times New Roman"/>
              </a:rPr>
              <a:t> الاوائل والذين هم عادة مدركين لقيمة التعلم.</a:t>
            </a:r>
            <a:endParaRPr lang="en-US" sz="2000" dirty="0">
              <a:ea typeface="Calibri"/>
              <a:cs typeface="Arial"/>
            </a:endParaRPr>
          </a:p>
          <a:p>
            <a:pPr lvl="0" algn="justLow">
              <a:lnSpc>
                <a:spcPct val="115000"/>
              </a:lnSpc>
              <a:buFont typeface="+mj-lt"/>
              <a:buAutoNum type="arabicPeriod"/>
            </a:pPr>
            <a:r>
              <a:rPr lang="ar-IQ" dirty="0">
                <a:ea typeface="Calibri"/>
                <a:cs typeface="Times New Roman"/>
              </a:rPr>
              <a:t>التعامل مع الحواجز النفسية </a:t>
            </a:r>
            <a:r>
              <a:rPr lang="ar-IQ" dirty="0" err="1">
                <a:ea typeface="Calibri"/>
                <a:cs typeface="Times New Roman"/>
              </a:rPr>
              <a:t>لافرادها</a:t>
            </a:r>
            <a:r>
              <a:rPr lang="ar-IQ" dirty="0">
                <a:ea typeface="Calibri"/>
                <a:cs typeface="Times New Roman"/>
              </a:rPr>
              <a:t> بنوع من الحساسية .</a:t>
            </a:r>
            <a:endParaRPr lang="en-US" sz="2000" dirty="0">
              <a:ea typeface="Calibri"/>
              <a:cs typeface="Arial"/>
            </a:endParaRPr>
          </a:p>
          <a:p>
            <a:r>
              <a:rPr lang="ar-IQ" dirty="0">
                <a:ea typeface="Calibri"/>
                <a:cs typeface="Times New Roman"/>
              </a:rPr>
              <a:t>6- تبنى المنظمة الوعي والادراك حول </a:t>
            </a:r>
            <a:r>
              <a:rPr lang="ar-IQ" dirty="0" err="1">
                <a:ea typeface="Calibri"/>
                <a:cs typeface="Times New Roman"/>
              </a:rPr>
              <a:t>تاثير</a:t>
            </a:r>
            <a:r>
              <a:rPr lang="ar-IQ" dirty="0">
                <a:ea typeface="Calibri"/>
                <a:cs typeface="Times New Roman"/>
              </a:rPr>
              <a:t> الخطوط الدفاعية التقليدية للمخضرمين من العاملين  الين يخشون على مواقعهم الوظيفية</a:t>
            </a:r>
            <a:endParaRPr lang="ar-IQ" dirty="0"/>
          </a:p>
        </p:txBody>
      </p:sp>
    </p:spTree>
    <p:extLst>
      <p:ext uri="{BB962C8B-B14F-4D97-AF65-F5344CB8AC3E}">
        <p14:creationId xmlns:p14="http://schemas.microsoft.com/office/powerpoint/2010/main" val="3826860615"/>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lstStyle/>
          <a:p>
            <a:pPr marL="228600" algn="justLow">
              <a:lnSpc>
                <a:spcPct val="115000"/>
              </a:lnSpc>
            </a:pPr>
            <a:r>
              <a:rPr lang="ar-IQ" dirty="0">
                <a:ea typeface="Calibri"/>
                <a:cs typeface="Times New Roman"/>
              </a:rPr>
              <a:t>بناء نقاط القوة الموجودة في المنظمة والمساندة للتعلم التنظيمي.</a:t>
            </a:r>
            <a:endParaRPr lang="en-US" sz="2000" dirty="0">
              <a:ea typeface="Calibri"/>
              <a:cs typeface="Arial"/>
            </a:endParaRPr>
          </a:p>
          <a:p>
            <a:pPr marL="228600" algn="justLow">
              <a:lnSpc>
                <a:spcPct val="115000"/>
              </a:lnSpc>
            </a:pPr>
            <a:r>
              <a:rPr lang="ar-IQ" dirty="0">
                <a:ea typeface="Calibri"/>
                <a:cs typeface="Times New Roman"/>
              </a:rPr>
              <a:t>8- تطوير القدرات الفردية للتعلم.</a:t>
            </a:r>
            <a:endParaRPr lang="en-US" sz="2000" dirty="0">
              <a:ea typeface="Calibri"/>
              <a:cs typeface="Arial"/>
            </a:endParaRPr>
          </a:p>
          <a:p>
            <a:pPr marL="228600" algn="justLow">
              <a:lnSpc>
                <a:spcPct val="115000"/>
              </a:lnSpc>
            </a:pPr>
            <a:r>
              <a:rPr lang="ar-IQ" dirty="0">
                <a:ea typeface="Calibri"/>
                <a:cs typeface="Times New Roman"/>
              </a:rPr>
              <a:t>9- تطوير فرص التعلم الجماعي </a:t>
            </a:r>
            <a:r>
              <a:rPr lang="ar-IQ" dirty="0" err="1">
                <a:ea typeface="Calibri"/>
                <a:cs typeface="Times New Roman"/>
              </a:rPr>
              <a:t>والفرقي</a:t>
            </a:r>
            <a:r>
              <a:rPr lang="ar-IQ" dirty="0">
                <a:ea typeface="Calibri"/>
                <a:cs typeface="Times New Roman"/>
              </a:rPr>
              <a:t>.</a:t>
            </a:r>
            <a:endParaRPr lang="en-US" sz="2000" dirty="0">
              <a:ea typeface="Calibri"/>
              <a:cs typeface="Arial"/>
            </a:endParaRPr>
          </a:p>
          <a:p>
            <a:pPr marL="228600" algn="justLow">
              <a:lnSpc>
                <a:spcPct val="115000"/>
              </a:lnSpc>
            </a:pPr>
            <a:r>
              <a:rPr lang="ar-IQ" dirty="0">
                <a:ea typeface="Calibri"/>
                <a:cs typeface="Times New Roman"/>
              </a:rPr>
              <a:t>10- توفير مستلزمات دعم عملية التعلم المادية والمعنوية.</a:t>
            </a:r>
            <a:endParaRPr lang="en-US" sz="2000" dirty="0">
              <a:ea typeface="Calibri"/>
              <a:cs typeface="Arial"/>
            </a:endParaRPr>
          </a:p>
          <a:p>
            <a:pPr marL="228600" algn="justLow">
              <a:lnSpc>
                <a:spcPct val="115000"/>
              </a:lnSpc>
            </a:pPr>
            <a:r>
              <a:rPr lang="ar-IQ" dirty="0">
                <a:ea typeface="Calibri"/>
                <a:cs typeface="Times New Roman"/>
              </a:rPr>
              <a:t>11- اشراك التعلم في وصف العمل والهياكل والاجراءات.</a:t>
            </a:r>
            <a:endParaRPr lang="en-US" sz="2000" dirty="0">
              <a:ea typeface="Calibri"/>
              <a:cs typeface="Arial"/>
            </a:endParaRPr>
          </a:p>
          <a:p>
            <a:r>
              <a:rPr lang="ar-IQ" dirty="0">
                <a:ea typeface="Calibri"/>
                <a:cs typeface="Times New Roman"/>
              </a:rPr>
              <a:t>12- تطبيق دورة التعلم للمنظمة </a:t>
            </a:r>
            <a:r>
              <a:rPr lang="ar-IQ" dirty="0" err="1">
                <a:ea typeface="Calibri"/>
                <a:cs typeface="Times New Roman"/>
              </a:rPr>
              <a:t>باجمعها</a:t>
            </a:r>
            <a:r>
              <a:rPr lang="ar-IQ" dirty="0">
                <a:ea typeface="Calibri"/>
                <a:cs typeface="Times New Roman"/>
              </a:rPr>
              <a:t>.</a:t>
            </a:r>
            <a:endParaRPr lang="ar-IQ" dirty="0"/>
          </a:p>
        </p:txBody>
      </p:sp>
    </p:spTree>
    <p:extLst>
      <p:ext uri="{BB962C8B-B14F-4D97-AF65-F5344CB8AC3E}">
        <p14:creationId xmlns:p14="http://schemas.microsoft.com/office/powerpoint/2010/main" val="1121422381"/>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ea typeface="Calibri"/>
              </a:rPr>
              <a:t>قياس التعلم التنظيمي </a:t>
            </a:r>
            <a:endParaRPr lang="ar-IQ" dirty="0"/>
          </a:p>
        </p:txBody>
      </p:sp>
      <p:sp>
        <p:nvSpPr>
          <p:cNvPr id="3" name="عنصر نائب للمحتوى 2"/>
          <p:cNvSpPr>
            <a:spLocks noGrp="1"/>
          </p:cNvSpPr>
          <p:nvPr>
            <p:ph idx="1"/>
          </p:nvPr>
        </p:nvSpPr>
        <p:spPr/>
        <p:txBody>
          <a:bodyPr>
            <a:normAutofit fontScale="85000" lnSpcReduction="10000"/>
          </a:bodyPr>
          <a:lstStyle/>
          <a:p>
            <a:pPr lvl="0" algn="justLow">
              <a:lnSpc>
                <a:spcPct val="115000"/>
              </a:lnSpc>
              <a:buFont typeface="+mj-lt"/>
              <a:buAutoNum type="arabicPeriod"/>
            </a:pPr>
            <a:r>
              <a:rPr lang="ar-IQ" dirty="0">
                <a:ea typeface="Calibri"/>
                <a:cs typeface="Times New Roman"/>
              </a:rPr>
              <a:t>نماذج وصفيه (بطاقة الدرجات الموزونة – تقيم ادارة التعليم التنظيمي).</a:t>
            </a:r>
            <a:endParaRPr lang="en-US" sz="2000" dirty="0">
              <a:ea typeface="Calibri"/>
              <a:cs typeface="Arial"/>
            </a:endParaRPr>
          </a:p>
          <a:p>
            <a:pPr lvl="0" algn="justLow">
              <a:lnSpc>
                <a:spcPct val="115000"/>
              </a:lnSpc>
              <a:buFont typeface="+mj-lt"/>
              <a:buAutoNum type="arabicPeriod"/>
            </a:pPr>
            <a:r>
              <a:rPr lang="ar-IQ" dirty="0">
                <a:ea typeface="Calibri"/>
                <a:cs typeface="Times New Roman"/>
              </a:rPr>
              <a:t>نماذج قياس مستوى التعلم (على مستوى الفرد اما على اساس الضغط، الخبرة، التعلم المزدوج)</a:t>
            </a:r>
            <a:endParaRPr lang="en-US" sz="2000" dirty="0">
              <a:ea typeface="Calibri"/>
              <a:cs typeface="Arial"/>
            </a:endParaRPr>
          </a:p>
          <a:p>
            <a:pPr marL="228600" algn="justLow">
              <a:lnSpc>
                <a:spcPct val="115000"/>
              </a:lnSpc>
            </a:pPr>
            <a:r>
              <a:rPr lang="ar-IQ" dirty="0">
                <a:ea typeface="Calibri"/>
                <a:cs typeface="Times New Roman"/>
              </a:rPr>
              <a:t>(على مستوى منظمة اما بقياس مستوى تعلم تنظيمي مثل نموذج تعلم </a:t>
            </a:r>
            <a:r>
              <a:rPr lang="ar-IQ" dirty="0" err="1">
                <a:ea typeface="Calibri"/>
                <a:cs typeface="Times New Roman"/>
              </a:rPr>
              <a:t>ستراتيجي</a:t>
            </a:r>
            <a:r>
              <a:rPr lang="ar-IQ" dirty="0">
                <a:ea typeface="Calibri"/>
                <a:cs typeface="Times New Roman"/>
              </a:rPr>
              <a:t> ، مثل نموذج تعلم تطويري ، مثل نموذج هيكل تعلم شامل</a:t>
            </a:r>
            <a:endParaRPr lang="en-US" sz="2000" dirty="0">
              <a:ea typeface="Calibri"/>
              <a:cs typeface="Arial"/>
            </a:endParaRPr>
          </a:p>
          <a:p>
            <a:pPr marL="228600" algn="justLow">
              <a:lnSpc>
                <a:spcPct val="115000"/>
              </a:lnSpc>
            </a:pPr>
            <a:r>
              <a:rPr lang="ar-IQ" dirty="0">
                <a:ea typeface="Calibri"/>
                <a:cs typeface="Times New Roman"/>
              </a:rPr>
              <a:t>(وعلى مستوى نموذج قيمة مضافة او نموذج قيمة غير ملموسة) </a:t>
            </a:r>
            <a:endParaRPr lang="en-US" sz="2000" dirty="0">
              <a:ea typeface="Calibri"/>
              <a:cs typeface="Arial"/>
            </a:endParaRPr>
          </a:p>
          <a:p>
            <a:pPr lvl="0" algn="justLow">
              <a:lnSpc>
                <a:spcPct val="115000"/>
              </a:lnSpc>
              <a:buFont typeface="+mj-lt"/>
              <a:buAutoNum type="arabicPeriod"/>
            </a:pPr>
            <a:r>
              <a:rPr lang="ar-IQ" dirty="0">
                <a:ea typeface="Calibri"/>
                <a:cs typeface="Times New Roman"/>
              </a:rPr>
              <a:t>نماذج العائد على التعلم او احتساب العائد بقسيمة عوائد – على الاصول ثم مقارنتها مع المتوسط الصناعي.</a:t>
            </a:r>
            <a:endParaRPr lang="en-US" sz="2000" dirty="0">
              <a:ea typeface="Calibri"/>
              <a:cs typeface="Arial"/>
            </a:endParaRPr>
          </a:p>
          <a:p>
            <a:pPr algn="justLow">
              <a:lnSpc>
                <a:spcPct val="115000"/>
              </a:lnSpc>
            </a:pPr>
            <a:r>
              <a:rPr lang="ar-IQ" sz="800" b="1" dirty="0">
                <a:ea typeface="Calibri"/>
                <a:cs typeface="Times New Roman"/>
              </a:rPr>
              <a:t> </a:t>
            </a:r>
            <a:endParaRPr lang="en-US" sz="2000" dirty="0">
              <a:ea typeface="Calibri"/>
              <a:cs typeface="Arial"/>
            </a:endParaRPr>
          </a:p>
          <a:p>
            <a:pPr algn="justLow">
              <a:lnSpc>
                <a:spcPct val="115000"/>
              </a:lnSpc>
            </a:pPr>
            <a:r>
              <a:rPr lang="ar-IQ" b="1" dirty="0">
                <a:ea typeface="Calibri"/>
                <a:cs typeface="Times New Roman"/>
              </a:rPr>
              <a:t> </a:t>
            </a:r>
            <a:endParaRPr lang="en-US" sz="2000" dirty="0">
              <a:ea typeface="Calibri"/>
              <a:cs typeface="Arial"/>
            </a:endParaRPr>
          </a:p>
          <a:p>
            <a:endParaRPr lang="ar-IQ" dirty="0"/>
          </a:p>
        </p:txBody>
      </p:sp>
    </p:spTree>
    <p:extLst>
      <p:ext uri="{BB962C8B-B14F-4D97-AF65-F5344CB8AC3E}">
        <p14:creationId xmlns:p14="http://schemas.microsoft.com/office/powerpoint/2010/main" val="4246091876"/>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nSpc>
                <a:spcPct val="150000"/>
              </a:lnSpc>
            </a:pPr>
            <a:r>
              <a:rPr lang="ar-IQ" b="1" u="sng" dirty="0">
                <a:ea typeface="Calibri"/>
              </a:rPr>
              <a:t>اتخاذ القرار</a:t>
            </a:r>
            <a:r>
              <a:rPr lang="en-US" sz="2400">
                <a:ea typeface="Calibri"/>
                <a:cs typeface="Arial"/>
              </a:rPr>
              <a:t/>
            </a:r>
            <a:br>
              <a:rPr lang="en-US" sz="2400">
                <a:ea typeface="Calibri"/>
                <a:cs typeface="Arial"/>
              </a:rPr>
            </a:br>
            <a:endParaRPr lang="ar-IQ"/>
          </a:p>
        </p:txBody>
      </p:sp>
      <p:sp>
        <p:nvSpPr>
          <p:cNvPr id="3" name="عنصر نائب للمحتوى 2"/>
          <p:cNvSpPr>
            <a:spLocks noGrp="1"/>
          </p:cNvSpPr>
          <p:nvPr>
            <p:ph idx="1"/>
          </p:nvPr>
        </p:nvSpPr>
        <p:spPr>
          <a:xfrm>
            <a:off x="457200" y="1600201"/>
            <a:ext cx="8229600" cy="1900808"/>
          </a:xfrm>
        </p:spPr>
        <p:txBody>
          <a:bodyPr/>
          <a:lstStyle/>
          <a:p>
            <a:pPr algn="justLow">
              <a:lnSpc>
                <a:spcPct val="150000"/>
              </a:lnSpc>
            </a:pPr>
            <a:r>
              <a:rPr lang="ar-IQ" dirty="0">
                <a:ea typeface="Calibri"/>
                <a:cs typeface="Times New Roman"/>
              </a:rPr>
              <a:t>المفهوم :هي عملية المفاضلة ما بين البدائل لاختيار افضلها لحل مشكلة ما قائمة .</a:t>
            </a:r>
            <a:endParaRPr lang="en-US" sz="2000" dirty="0">
              <a:ea typeface="Calibri"/>
              <a:cs typeface="Arial"/>
            </a:endParaRPr>
          </a:p>
          <a:p>
            <a:endParaRPr lang="ar-IQ" dirty="0"/>
          </a:p>
        </p:txBody>
      </p:sp>
    </p:spTree>
    <p:extLst>
      <p:ext uri="{BB962C8B-B14F-4D97-AF65-F5344CB8AC3E}">
        <p14:creationId xmlns:p14="http://schemas.microsoft.com/office/powerpoint/2010/main" val="265431162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ea typeface="Calibri"/>
              </a:rPr>
              <a:t>انواع القرارات </a:t>
            </a:r>
            <a:endParaRPr lang="ar-IQ" dirty="0"/>
          </a:p>
        </p:txBody>
      </p:sp>
      <p:sp>
        <p:nvSpPr>
          <p:cNvPr id="3" name="عنصر نائب للمحتوى 2"/>
          <p:cNvSpPr>
            <a:spLocks noGrp="1"/>
          </p:cNvSpPr>
          <p:nvPr>
            <p:ph idx="1"/>
          </p:nvPr>
        </p:nvSpPr>
        <p:spPr/>
        <p:txBody>
          <a:bodyPr>
            <a:normAutofit fontScale="77500" lnSpcReduction="20000"/>
          </a:bodyPr>
          <a:lstStyle/>
          <a:p>
            <a:pPr lvl="0" algn="justLow">
              <a:lnSpc>
                <a:spcPct val="150000"/>
              </a:lnSpc>
              <a:buFont typeface="+mj-lt"/>
              <a:buAutoNum type="arabicPeriod"/>
            </a:pPr>
            <a:r>
              <a:rPr lang="ar-IQ" dirty="0">
                <a:ea typeface="Calibri"/>
                <a:cs typeface="Times New Roman"/>
              </a:rPr>
              <a:t>الروتينية وغير الروتينية هي غالبا ما تسمى بالقرارات </a:t>
            </a:r>
            <a:r>
              <a:rPr lang="ar-IQ" dirty="0" err="1">
                <a:ea typeface="Calibri"/>
                <a:cs typeface="Times New Roman"/>
              </a:rPr>
              <a:t>المهيكلة</a:t>
            </a:r>
            <a:r>
              <a:rPr lang="ar-IQ" dirty="0">
                <a:ea typeface="Calibri"/>
                <a:cs typeface="Times New Roman"/>
              </a:rPr>
              <a:t> المتكررة وذات الاجراء النمطي ويغلب فيها الامور الاعتيادية (اما الثانية فيسودها ظروف </a:t>
            </a:r>
            <a:r>
              <a:rPr lang="ar-IQ" dirty="0" err="1">
                <a:ea typeface="Calibri"/>
                <a:cs typeface="Times New Roman"/>
              </a:rPr>
              <a:t>اللاتاكد</a:t>
            </a:r>
            <a:r>
              <a:rPr lang="ar-IQ" dirty="0">
                <a:ea typeface="Calibri"/>
                <a:cs typeface="Times New Roman"/>
              </a:rPr>
              <a:t> </a:t>
            </a:r>
            <a:r>
              <a:rPr lang="ar-IQ" dirty="0" err="1">
                <a:ea typeface="Calibri"/>
                <a:cs typeface="Times New Roman"/>
              </a:rPr>
              <a:t>باعلى</a:t>
            </a:r>
            <a:r>
              <a:rPr lang="ar-IQ" dirty="0">
                <a:ea typeface="Calibri"/>
                <a:cs typeface="Times New Roman"/>
              </a:rPr>
              <a:t> درجة).</a:t>
            </a:r>
            <a:endParaRPr lang="en-US" sz="2000" dirty="0">
              <a:ea typeface="Calibri"/>
              <a:cs typeface="Arial"/>
            </a:endParaRPr>
          </a:p>
          <a:p>
            <a:pPr marL="228600" algn="justLow">
              <a:lnSpc>
                <a:spcPct val="150000"/>
              </a:lnSpc>
            </a:pPr>
            <a:r>
              <a:rPr lang="ar-IQ" dirty="0">
                <a:ea typeface="Calibri"/>
                <a:cs typeface="Times New Roman"/>
              </a:rPr>
              <a:t>يكتسب المخاطرة الجزء الاعظم منها وتمتاز بالتعقيد وعدم التكرار وغياب الطرق المعتمدة في حلها وغالبا ما تكون صعبة وتعلوها الاجتهاد الشخصي).</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المتخذة في ظروف التأكد (حيث الثقة بالبدائل المتاحة ، والظروف المرتبطة بكل بديل مثلا مصرف5% مصرف آخر 7% ثالث 9% فالمدير يختار البديل الاخير لكون التأكد متحققة).</a:t>
            </a:r>
            <a:endParaRPr lang="en-US" sz="2000" dirty="0">
              <a:ea typeface="Calibri"/>
              <a:cs typeface="Arial"/>
            </a:endParaRPr>
          </a:p>
          <a:p>
            <a:endParaRPr lang="ar-IQ" dirty="0"/>
          </a:p>
        </p:txBody>
      </p:sp>
    </p:spTree>
    <p:extLst>
      <p:ext uri="{BB962C8B-B14F-4D97-AF65-F5344CB8AC3E}">
        <p14:creationId xmlns:p14="http://schemas.microsoft.com/office/powerpoint/2010/main" val="1964466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Low">
              <a:lnSpc>
                <a:spcPct val="150000"/>
              </a:lnSpc>
            </a:pPr>
            <a:r>
              <a:rPr lang="ar-IQ" dirty="0">
                <a:ea typeface="Calibri"/>
                <a:cs typeface="Times New Roman"/>
              </a:rPr>
              <a:t>الذات: هي محصلة خصائص انسانية تختلف من انسان </a:t>
            </a:r>
            <a:r>
              <a:rPr lang="ar-IQ" dirty="0" err="1">
                <a:ea typeface="Calibri"/>
                <a:cs typeface="Times New Roman"/>
              </a:rPr>
              <a:t>لاخر</a:t>
            </a:r>
            <a:r>
              <a:rPr lang="ar-IQ" dirty="0">
                <a:ea typeface="Calibri"/>
                <a:cs typeface="Times New Roman"/>
              </a:rPr>
              <a:t> من حيث نمط التنظيم , والعلاقات وتقسم الى ذات شخصية تمثل </a:t>
            </a:r>
            <a:r>
              <a:rPr lang="ar-IQ" dirty="0" err="1">
                <a:ea typeface="Calibri"/>
                <a:cs typeface="Times New Roman"/>
              </a:rPr>
              <a:t>مراّة</a:t>
            </a:r>
            <a:r>
              <a:rPr lang="ar-IQ" dirty="0">
                <a:ea typeface="Calibri"/>
                <a:cs typeface="Times New Roman"/>
              </a:rPr>
              <a:t> يرى الشخص فيها نفسه وهي محصلة الادراك والتعلم , وذات اجتماعية تشمل كيفية تصور الاخرين لشخص ما , ما </a:t>
            </a:r>
            <a:r>
              <a:rPr lang="ar-IQ" dirty="0" err="1">
                <a:ea typeface="Calibri"/>
                <a:cs typeface="Times New Roman"/>
              </a:rPr>
              <a:t>يعتقده</a:t>
            </a:r>
            <a:r>
              <a:rPr lang="ar-IQ" dirty="0">
                <a:ea typeface="Calibri"/>
                <a:cs typeface="Times New Roman"/>
              </a:rPr>
              <a:t> هو ازاء الاخرين له.</a:t>
            </a:r>
            <a:endParaRPr lang="en-US" sz="2000" dirty="0">
              <a:ea typeface="Calibri"/>
              <a:cs typeface="Arial"/>
            </a:endParaRPr>
          </a:p>
          <a:p>
            <a:endParaRPr lang="ar-IQ" dirty="0"/>
          </a:p>
        </p:txBody>
      </p:sp>
    </p:spTree>
    <p:extLst>
      <p:ext uri="{BB962C8B-B14F-4D97-AF65-F5344CB8AC3E}">
        <p14:creationId xmlns:p14="http://schemas.microsoft.com/office/powerpoint/2010/main" val="2647745310"/>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pPr marL="228600" algn="justLow">
              <a:lnSpc>
                <a:spcPct val="150000"/>
              </a:lnSpc>
            </a:pPr>
            <a:r>
              <a:rPr lang="ar-IQ" dirty="0">
                <a:ea typeface="Calibri"/>
                <a:cs typeface="Times New Roman"/>
              </a:rPr>
              <a:t>والمتخذة في ظروف المخاطرة (وجود مخاطرة وتوزيع احتمالي لكل من البدائل المتاحة.</a:t>
            </a:r>
            <a:endParaRPr lang="en-US" sz="2000" dirty="0">
              <a:ea typeface="Calibri"/>
              <a:cs typeface="Arial"/>
            </a:endParaRPr>
          </a:p>
          <a:p>
            <a:pPr marL="228600" algn="justLow">
              <a:lnSpc>
                <a:spcPct val="150000"/>
              </a:lnSpc>
            </a:pPr>
            <a:r>
              <a:rPr lang="ar-IQ" dirty="0">
                <a:ea typeface="Calibri"/>
                <a:cs typeface="Times New Roman"/>
              </a:rPr>
              <a:t>والمتخذة في ظروف </a:t>
            </a:r>
            <a:r>
              <a:rPr lang="ar-IQ" dirty="0" err="1">
                <a:ea typeface="Calibri"/>
                <a:cs typeface="Times New Roman"/>
              </a:rPr>
              <a:t>اللاتأكد</a:t>
            </a:r>
            <a:r>
              <a:rPr lang="ar-IQ" dirty="0">
                <a:ea typeface="Calibri"/>
                <a:cs typeface="Times New Roman"/>
              </a:rPr>
              <a:t> (تشكل الجزء الاعظم من قرارات المنظمات المعاصرة حيث </a:t>
            </a:r>
            <a:r>
              <a:rPr lang="ar-IQ" dirty="0" err="1">
                <a:ea typeface="Calibri"/>
                <a:cs typeface="Times New Roman"/>
              </a:rPr>
              <a:t>اللاتأكد</a:t>
            </a:r>
            <a:r>
              <a:rPr lang="ar-IQ" dirty="0">
                <a:ea typeface="Calibri"/>
                <a:cs typeface="Times New Roman"/>
              </a:rPr>
              <a:t> اذ المدير </a:t>
            </a:r>
            <a:r>
              <a:rPr lang="ar-IQ" dirty="0" err="1">
                <a:ea typeface="Calibri"/>
                <a:cs typeface="Times New Roman"/>
              </a:rPr>
              <a:t>لايعرف</a:t>
            </a:r>
            <a:r>
              <a:rPr lang="ar-IQ" dirty="0">
                <a:ea typeface="Calibri"/>
                <a:cs typeface="Times New Roman"/>
              </a:rPr>
              <a:t> البدائل، النتائج، </a:t>
            </a:r>
            <a:r>
              <a:rPr lang="ar-IQ" dirty="0" err="1">
                <a:ea typeface="Calibri"/>
                <a:cs typeface="Times New Roman"/>
              </a:rPr>
              <a:t>لاتوزيع</a:t>
            </a:r>
            <a:r>
              <a:rPr lang="ar-IQ" dirty="0">
                <a:ea typeface="Calibri"/>
                <a:cs typeface="Times New Roman"/>
              </a:rPr>
              <a:t> احتمالي ينطبق عليها لذلك حالة </a:t>
            </a:r>
            <a:r>
              <a:rPr lang="ar-IQ" dirty="0" err="1">
                <a:ea typeface="Calibri"/>
                <a:cs typeface="Times New Roman"/>
              </a:rPr>
              <a:t>اللاتأكد</a:t>
            </a:r>
            <a:r>
              <a:rPr lang="ar-IQ" dirty="0">
                <a:ea typeface="Calibri"/>
                <a:cs typeface="Times New Roman"/>
              </a:rPr>
              <a:t> تتعقد بشكل متزايد خاصة في ظروف التكنولوجيا الحديثة المتسارعة.</a:t>
            </a:r>
            <a:endParaRPr lang="en-US" sz="2000" dirty="0">
              <a:ea typeface="Calibri"/>
              <a:cs typeface="Arial"/>
            </a:endParaRPr>
          </a:p>
          <a:p>
            <a:endParaRPr lang="ar-IQ" dirty="0"/>
          </a:p>
        </p:txBody>
      </p:sp>
    </p:spTree>
    <p:extLst>
      <p:ext uri="{BB962C8B-B14F-4D97-AF65-F5344CB8AC3E}">
        <p14:creationId xmlns:p14="http://schemas.microsoft.com/office/powerpoint/2010/main" val="286870516"/>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ea typeface="Calibri"/>
              </a:rPr>
              <a:t>المعلومات واتخاذ القرار بخطوات </a:t>
            </a:r>
            <a:endParaRPr lang="ar-IQ" dirty="0"/>
          </a:p>
        </p:txBody>
      </p:sp>
      <p:sp>
        <p:nvSpPr>
          <p:cNvPr id="3" name="عنصر نائب للمحتوى 2"/>
          <p:cNvSpPr>
            <a:spLocks noGrp="1"/>
          </p:cNvSpPr>
          <p:nvPr>
            <p:ph idx="1"/>
          </p:nvPr>
        </p:nvSpPr>
        <p:spPr>
          <a:xfrm>
            <a:off x="457200" y="1600201"/>
            <a:ext cx="8229600" cy="1828800"/>
          </a:xfrm>
        </p:spPr>
        <p:txBody>
          <a:bodyPr/>
          <a:lstStyle/>
          <a:p>
            <a:r>
              <a:rPr lang="ar-IQ" dirty="0">
                <a:ea typeface="Calibri"/>
                <a:cs typeface="Times New Roman"/>
              </a:rPr>
              <a:t>(بيانات </a:t>
            </a:r>
            <a:r>
              <a:rPr lang="en-US" dirty="0">
                <a:latin typeface="Times New Roman"/>
                <a:ea typeface="Calibri"/>
              </a:rPr>
              <a:t>data</a:t>
            </a:r>
            <a:r>
              <a:rPr lang="ar-IQ" dirty="0">
                <a:latin typeface="Times New Roman"/>
                <a:ea typeface="Calibri"/>
              </a:rPr>
              <a:t>، معلومات </a:t>
            </a:r>
            <a:r>
              <a:rPr lang="en-US" dirty="0">
                <a:latin typeface="Times New Roman"/>
                <a:ea typeface="Calibri"/>
              </a:rPr>
              <a:t>information</a:t>
            </a:r>
            <a:r>
              <a:rPr lang="ar-IQ" dirty="0">
                <a:latin typeface="Times New Roman"/>
                <a:ea typeface="Calibri"/>
              </a:rPr>
              <a:t>، حاسوب </a:t>
            </a:r>
            <a:r>
              <a:rPr lang="en-US" dirty="0">
                <a:latin typeface="Times New Roman"/>
                <a:ea typeface="Calibri"/>
              </a:rPr>
              <a:t>computer</a:t>
            </a:r>
            <a:r>
              <a:rPr lang="ar-IQ" dirty="0">
                <a:latin typeface="Times New Roman"/>
                <a:ea typeface="Calibri"/>
              </a:rPr>
              <a:t>) تواجدها مهم في المنظمة لتسهيل عملية اتخاذ القرار.</a:t>
            </a:r>
            <a:endParaRPr lang="ar-IQ" dirty="0"/>
          </a:p>
        </p:txBody>
      </p:sp>
    </p:spTree>
    <p:extLst>
      <p:ext uri="{BB962C8B-B14F-4D97-AF65-F5344CB8AC3E}">
        <p14:creationId xmlns:p14="http://schemas.microsoft.com/office/powerpoint/2010/main" val="766703699"/>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ea typeface="Calibri"/>
              </a:rPr>
              <a:t>خطوات اتخاذ القرار </a:t>
            </a:r>
            <a:endParaRPr lang="ar-IQ" dirty="0"/>
          </a:p>
        </p:txBody>
      </p:sp>
      <p:sp>
        <p:nvSpPr>
          <p:cNvPr id="3" name="عنصر نائب للمحتوى 2"/>
          <p:cNvSpPr>
            <a:spLocks noGrp="1"/>
          </p:cNvSpPr>
          <p:nvPr>
            <p:ph idx="1"/>
          </p:nvPr>
        </p:nvSpPr>
        <p:spPr/>
        <p:txBody>
          <a:bodyPr>
            <a:normAutofit fontScale="92500" lnSpcReduction="10000"/>
          </a:bodyPr>
          <a:lstStyle/>
          <a:p>
            <a:pPr lvl="0" algn="justLow">
              <a:lnSpc>
                <a:spcPct val="150000"/>
              </a:lnSpc>
              <a:buFont typeface="+mj-lt"/>
              <a:buAutoNum type="arabicPeriod"/>
            </a:pPr>
            <a:r>
              <a:rPr lang="ar-IQ" dirty="0">
                <a:ea typeface="Calibri"/>
                <a:cs typeface="Times New Roman"/>
              </a:rPr>
              <a:t>تحديد معالم وابعاد المشكلة .</a:t>
            </a:r>
            <a:endParaRPr lang="en-US" sz="2000" dirty="0">
              <a:ea typeface="Calibri"/>
              <a:cs typeface="Arial"/>
            </a:endParaRPr>
          </a:p>
          <a:p>
            <a:pPr marL="228600" algn="justLow">
              <a:lnSpc>
                <a:spcPct val="150000"/>
              </a:lnSpc>
            </a:pPr>
            <a:r>
              <a:rPr lang="ar-IQ" dirty="0">
                <a:ea typeface="Calibri"/>
                <a:cs typeface="Times New Roman"/>
              </a:rPr>
              <a:t>2- جمع المعلومات ذات العلاقة.</a:t>
            </a:r>
            <a:endParaRPr lang="en-US" sz="2000" dirty="0">
              <a:ea typeface="Calibri"/>
              <a:cs typeface="Arial"/>
            </a:endParaRPr>
          </a:p>
          <a:p>
            <a:pPr marL="228600" algn="justLow">
              <a:lnSpc>
                <a:spcPct val="150000"/>
              </a:lnSpc>
            </a:pPr>
            <a:r>
              <a:rPr lang="ar-IQ" dirty="0">
                <a:ea typeface="Calibri"/>
                <a:cs typeface="Times New Roman"/>
              </a:rPr>
              <a:t>3- وضع البدائل المحتملة لحل المشكلة.</a:t>
            </a:r>
            <a:endParaRPr lang="en-US" sz="2000" dirty="0">
              <a:ea typeface="Calibri"/>
              <a:cs typeface="Arial"/>
            </a:endParaRPr>
          </a:p>
          <a:p>
            <a:pPr marL="228600" algn="justLow">
              <a:lnSpc>
                <a:spcPct val="150000"/>
              </a:lnSpc>
            </a:pPr>
            <a:r>
              <a:rPr lang="ar-IQ" dirty="0">
                <a:ea typeface="Calibri"/>
                <a:cs typeface="Times New Roman"/>
              </a:rPr>
              <a:t>4- تقيم البدائل (ايجابيات – سلبيات).</a:t>
            </a:r>
            <a:endParaRPr lang="en-US" sz="2000" dirty="0">
              <a:ea typeface="Calibri"/>
              <a:cs typeface="Arial"/>
            </a:endParaRPr>
          </a:p>
          <a:p>
            <a:pPr marL="228600" algn="justLow">
              <a:lnSpc>
                <a:spcPct val="150000"/>
              </a:lnSpc>
            </a:pPr>
            <a:r>
              <a:rPr lang="ar-IQ" dirty="0">
                <a:ea typeface="Calibri"/>
                <a:cs typeface="Times New Roman"/>
              </a:rPr>
              <a:t>5- اختيار البديل الافضل لحل المشكلة.</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وضع البديل موضع التنفيذ وحل المشكلة بملاحظة النتائج.</a:t>
            </a:r>
            <a:endParaRPr lang="en-US" sz="2000" dirty="0">
              <a:ea typeface="Calibri"/>
              <a:cs typeface="Arial"/>
            </a:endParaRPr>
          </a:p>
          <a:p>
            <a:endParaRPr lang="ar-IQ" dirty="0"/>
          </a:p>
        </p:txBody>
      </p:sp>
    </p:spTree>
    <p:extLst>
      <p:ext uri="{BB962C8B-B14F-4D97-AF65-F5344CB8AC3E}">
        <p14:creationId xmlns:p14="http://schemas.microsoft.com/office/powerpoint/2010/main" val="1294822523"/>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ea typeface="Calibri"/>
              </a:rPr>
              <a:t>الابداع واتخاذ القرار</a:t>
            </a:r>
            <a:endParaRPr lang="ar-IQ" dirty="0"/>
          </a:p>
        </p:txBody>
      </p:sp>
      <p:sp>
        <p:nvSpPr>
          <p:cNvPr id="3" name="عنصر نائب للمحتوى 2"/>
          <p:cNvSpPr>
            <a:spLocks noGrp="1"/>
          </p:cNvSpPr>
          <p:nvPr>
            <p:ph idx="1"/>
          </p:nvPr>
        </p:nvSpPr>
        <p:spPr/>
        <p:txBody>
          <a:bodyPr>
            <a:normAutofit fontScale="77500" lnSpcReduction="20000"/>
          </a:bodyPr>
          <a:lstStyle/>
          <a:p>
            <a:pPr lvl="0" algn="justLow">
              <a:lnSpc>
                <a:spcPct val="150000"/>
              </a:lnSpc>
              <a:buFont typeface="+mj-lt"/>
              <a:buAutoNum type="arabicPeriod"/>
            </a:pPr>
            <a:r>
              <a:rPr lang="ar-IQ" dirty="0">
                <a:ea typeface="Calibri"/>
                <a:cs typeface="Times New Roman"/>
              </a:rPr>
              <a:t>اشاعة مناخ يساعد على الابداع ، الثقة بتفوق المنظمة ، استقطاب افراد نشطين ذي توجهات ابداعية.</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استعمال الجماعات الاسمية لخلق افكار جديدة ، فرق عمل بخلفيات نوعية مختلفة يعملون بمواجهة بعضهم البعض دون حصول تفاعل بينهم اذ يحرر الفرد هنا افكاره بهدف خلق القلق الابداعي </a:t>
            </a:r>
            <a:r>
              <a:rPr lang="ar-IQ" dirty="0" err="1">
                <a:ea typeface="Calibri"/>
                <a:cs typeface="Times New Roman"/>
              </a:rPr>
              <a:t>ولايناقش</a:t>
            </a:r>
            <a:r>
              <a:rPr lang="ar-IQ" dirty="0">
                <a:ea typeface="Calibri"/>
                <a:cs typeface="Times New Roman"/>
              </a:rPr>
              <a:t> زملائه حول افكاره .</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تدريب افراد على الابداع مثل التدريب اثناء العمل – تدريب متواصل ضمن خطة مستهدفة تثمر نتائجها بتنمية روح الابداع.</a:t>
            </a:r>
            <a:endParaRPr lang="en-US" sz="2000" dirty="0">
              <a:ea typeface="Calibri"/>
              <a:cs typeface="Arial"/>
            </a:endParaRPr>
          </a:p>
          <a:p>
            <a:endParaRPr lang="ar-IQ" dirty="0"/>
          </a:p>
        </p:txBody>
      </p:sp>
    </p:spTree>
    <p:extLst>
      <p:ext uri="{BB962C8B-B14F-4D97-AF65-F5344CB8AC3E}">
        <p14:creationId xmlns:p14="http://schemas.microsoft.com/office/powerpoint/2010/main" val="1202869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80728"/>
            <a:ext cx="8147248" cy="5145435"/>
          </a:xfrm>
        </p:spPr>
        <p:txBody>
          <a:bodyPr/>
          <a:lstStyle/>
          <a:p>
            <a:pPr algn="justLow">
              <a:lnSpc>
                <a:spcPct val="150000"/>
              </a:lnSpc>
            </a:pPr>
            <a:r>
              <a:rPr lang="ar-IQ" b="1" u="sng" dirty="0">
                <a:ea typeface="Calibri"/>
                <a:cs typeface="Times New Roman"/>
              </a:rPr>
              <a:t>طرق الدفاع عن الذات:</a:t>
            </a:r>
            <a:endParaRPr lang="en-US" sz="2000" dirty="0">
              <a:ea typeface="Calibri"/>
              <a:cs typeface="Arial"/>
            </a:endParaRPr>
          </a:p>
          <a:p>
            <a:endParaRPr lang="ar-IQ" dirty="0"/>
          </a:p>
        </p:txBody>
      </p:sp>
      <p:sp>
        <p:nvSpPr>
          <p:cNvPr id="4" name="عنوان 3"/>
          <p:cNvSpPr>
            <a:spLocks noGrp="1"/>
          </p:cNvSpPr>
          <p:nvPr>
            <p:ph type="title"/>
          </p:nvPr>
        </p:nvSpPr>
        <p:spPr>
          <a:xfrm>
            <a:off x="457200" y="274638"/>
            <a:ext cx="8507288" cy="6394722"/>
          </a:xfrm>
        </p:spPr>
        <p:txBody>
          <a:bodyPr/>
          <a:lstStyle/>
          <a:p>
            <a:endParaRPr lang="ar-IQ" dirty="0"/>
          </a:p>
        </p:txBody>
      </p:sp>
    </p:spTree>
    <p:extLst>
      <p:ext uri="{BB962C8B-B14F-4D97-AF65-F5344CB8AC3E}">
        <p14:creationId xmlns:p14="http://schemas.microsoft.com/office/powerpoint/2010/main" val="2384199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188640"/>
            <a:ext cx="8280920" cy="6408712"/>
          </a:xfrm>
        </p:spPr>
        <p:txBody>
          <a:bodyPr>
            <a:normAutofit fontScale="92500"/>
          </a:bodyPr>
          <a:lstStyle/>
          <a:p>
            <a:pPr lvl="0" algn="justLow">
              <a:lnSpc>
                <a:spcPct val="150000"/>
              </a:lnSpc>
              <a:buFont typeface="+mj-lt"/>
              <a:buAutoNum type="arabicPeriod"/>
            </a:pPr>
            <a:r>
              <a:rPr lang="ar-IQ" dirty="0">
                <a:ea typeface="Calibri"/>
                <a:cs typeface="Times New Roman"/>
              </a:rPr>
              <a:t>العدوانية , تعبر عن الخوف بالحفاظ على الممتلكات بالقضاء على مصدر العداء. </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الشعور بالذنب , اساءة التصرف , التصرف بغير المنطق , مما يولد للشخص الشعور بالذنب , </a:t>
            </a:r>
            <a:r>
              <a:rPr lang="ar-IQ" dirty="0" err="1">
                <a:ea typeface="Calibri"/>
                <a:cs typeface="Times New Roman"/>
              </a:rPr>
              <a:t>وللاعادة</a:t>
            </a:r>
            <a:r>
              <a:rPr lang="ar-IQ" dirty="0">
                <a:ea typeface="Calibri"/>
                <a:cs typeface="Times New Roman"/>
              </a:rPr>
              <a:t> توازنه يشعر بالذنب. </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انكار - لتجنب العقوبة (مادية، معنوية) لما فعله. </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كبت شعوري , فرد يتعرض للخطر فيما لو اشبع حاجاته بطرق غير شرعية , يلجأ لكبت مشاعره بدون وعي منه (لان الوعي يزعجه نفسياً ويسبب له قلق مستمر)</a:t>
            </a:r>
            <a:endParaRPr lang="en-US" sz="2000" dirty="0">
              <a:ea typeface="Calibri"/>
              <a:cs typeface="Arial"/>
            </a:endParaRPr>
          </a:p>
          <a:p>
            <a:endParaRPr lang="ar-IQ" dirty="0"/>
          </a:p>
        </p:txBody>
      </p:sp>
    </p:spTree>
    <p:extLst>
      <p:ext uri="{BB962C8B-B14F-4D97-AF65-F5344CB8AC3E}">
        <p14:creationId xmlns:p14="http://schemas.microsoft.com/office/powerpoint/2010/main" val="2428345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sz="3600" b="1" dirty="0" smtClean="0">
                <a:effectLst/>
                <a:ea typeface="Calibri"/>
                <a:cs typeface="Times New Roman"/>
              </a:rPr>
              <a:t>سلوك تنظيمي:</a:t>
            </a:r>
            <a:r>
              <a:rPr lang="ar-IQ" sz="3600" dirty="0" smtClean="0">
                <a:effectLst/>
                <a:ea typeface="Calibri"/>
                <a:cs typeface="Times New Roman"/>
              </a:rPr>
              <a:t>  </a:t>
            </a:r>
            <a:r>
              <a:rPr lang="ar-IQ" dirty="0" smtClean="0">
                <a:effectLst/>
                <a:ea typeface="Calibri"/>
                <a:cs typeface="Times New Roman"/>
              </a:rPr>
              <a:t>هو سلوك العاملين في كافة المستويات الادارية (شامل لكل سلوكيات العاملين في المنظمة بما فيها ادارة عليا , وسطى , دنيا ).</a:t>
            </a:r>
            <a:endParaRPr lang="ar-IQ" dirty="0"/>
          </a:p>
        </p:txBody>
      </p:sp>
    </p:spTree>
    <p:extLst>
      <p:ext uri="{BB962C8B-B14F-4D97-AF65-F5344CB8AC3E}">
        <p14:creationId xmlns:p14="http://schemas.microsoft.com/office/powerpoint/2010/main" val="23727424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435280" cy="5937523"/>
          </a:xfrm>
        </p:spPr>
        <p:txBody>
          <a:bodyPr/>
          <a:lstStyle/>
          <a:p>
            <a:pPr lvl="0" algn="justLow">
              <a:lnSpc>
                <a:spcPct val="150000"/>
              </a:lnSpc>
              <a:buFont typeface="+mj-lt"/>
              <a:buAutoNum type="arabicPeriod"/>
            </a:pPr>
            <a:r>
              <a:rPr lang="ar-IQ" dirty="0">
                <a:ea typeface="Calibri"/>
                <a:cs typeface="Times New Roman"/>
              </a:rPr>
              <a:t>تحريم , نتيجة لعدم قدرة الفرد على اشباع  حاجاته يلجأ لقمع , وتحريم , وكبت مشاعره , ضغط على نفسه </a:t>
            </a:r>
            <a:r>
              <a:rPr lang="ar-IQ" dirty="0" err="1">
                <a:ea typeface="Calibri"/>
                <a:cs typeface="Times New Roman"/>
              </a:rPr>
              <a:t>لاجبارها</a:t>
            </a:r>
            <a:r>
              <a:rPr lang="ar-IQ" dirty="0">
                <a:ea typeface="Calibri"/>
                <a:cs typeface="Times New Roman"/>
              </a:rPr>
              <a:t> على نسيان الموضوع لوعيه بعدم قدرته على تحقيق المطلوب. </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التبرير- يتصرف الفرد بشكل غير مناسب (تأخر عن اجتماع لسبب ما او تأخر عن الدوام) فيقدم تبريرات شتى ومختلفة. </a:t>
            </a:r>
            <a:endParaRPr lang="en-US" sz="2000" dirty="0">
              <a:ea typeface="Calibri"/>
              <a:cs typeface="Arial"/>
            </a:endParaRPr>
          </a:p>
          <a:p>
            <a:r>
              <a:rPr lang="ar-IQ" dirty="0" smtClean="0">
                <a:effectLst/>
                <a:ea typeface="Calibri"/>
                <a:cs typeface="Times New Roman"/>
              </a:rPr>
              <a:t>اسقاط - الفرد بسبب سلوكه غير المعقول الى اشخاص اخرين كأن يقول ان الزملاء في العمل لا يتعاونون معه للدفاع عن نفسه (طالب راسب في الامتحان ينسب ذلك الى استاذ غير عادل , اسئلة فوق مستواهم ......). </a:t>
            </a:r>
            <a:endParaRPr lang="ar-IQ" dirty="0"/>
          </a:p>
        </p:txBody>
      </p:sp>
    </p:spTree>
    <p:extLst>
      <p:ext uri="{BB962C8B-B14F-4D97-AF65-F5344CB8AC3E}">
        <p14:creationId xmlns:p14="http://schemas.microsoft.com/office/powerpoint/2010/main" val="1670768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188640"/>
            <a:ext cx="8352928" cy="6336704"/>
          </a:xfrm>
        </p:spPr>
        <p:txBody>
          <a:bodyPr>
            <a:normAutofit fontScale="70000" lnSpcReduction="20000"/>
          </a:bodyPr>
          <a:lstStyle/>
          <a:p>
            <a:pPr algn="justLow">
              <a:lnSpc>
                <a:spcPct val="150000"/>
              </a:lnSpc>
            </a:pPr>
            <a:r>
              <a:rPr lang="ar-IQ" dirty="0">
                <a:ea typeface="Calibri"/>
                <a:cs typeface="Times New Roman"/>
              </a:rPr>
              <a:t>- التعويض - شعور الفرد بالنقص لشيء ما فيلجأ للتعويض بمجالات اخرى فالموظف ضعيف البنية قد يلجأ الى تقديم مقترحات لتحقيق عمل متميز (الانسانة قصيرة القامة تلبس كعب عالي) </a:t>
            </a:r>
            <a:endParaRPr lang="en-US" sz="2000" dirty="0">
              <a:ea typeface="Calibri"/>
              <a:cs typeface="Arial"/>
            </a:endParaRPr>
          </a:p>
          <a:p>
            <a:pPr algn="justLow">
              <a:lnSpc>
                <a:spcPct val="150000"/>
              </a:lnSpc>
            </a:pPr>
            <a:r>
              <a:rPr lang="ar-IQ" dirty="0">
                <a:ea typeface="Calibri"/>
                <a:cs typeface="Times New Roman"/>
              </a:rPr>
              <a:t>   9- النكوص - نزول الانسان الى تصرفات صبيانية </a:t>
            </a:r>
            <a:r>
              <a:rPr lang="ar-IQ" dirty="0" err="1">
                <a:ea typeface="Calibri"/>
                <a:cs typeface="Times New Roman"/>
              </a:rPr>
              <a:t>لاتتفق</a:t>
            </a:r>
            <a:r>
              <a:rPr lang="ar-IQ" dirty="0">
                <a:ea typeface="Calibri"/>
                <a:cs typeface="Times New Roman"/>
              </a:rPr>
              <a:t> مع عمره لاستدراك عطف الاخرين مثل البكاء والشكوى </a:t>
            </a:r>
            <a:endParaRPr lang="en-US" sz="2000" dirty="0">
              <a:ea typeface="Calibri"/>
              <a:cs typeface="Arial"/>
            </a:endParaRPr>
          </a:p>
          <a:p>
            <a:pPr algn="justLow">
              <a:lnSpc>
                <a:spcPct val="150000"/>
              </a:lnSpc>
            </a:pPr>
            <a:r>
              <a:rPr lang="ar-IQ" dirty="0">
                <a:ea typeface="Calibri"/>
                <a:cs typeface="Times New Roman"/>
              </a:rPr>
              <a:t>  10- التسامي - لجوء الانسان في حالة عدم تحقيق هدف معين الى تحقيق هدف اخر (موظف لم يحصل عليا قبول دراسات عليا يلجأ للعمل في منظمات مجتمع مدني )</a:t>
            </a:r>
            <a:endParaRPr lang="en-US" sz="2000" dirty="0">
              <a:ea typeface="Calibri"/>
              <a:cs typeface="Arial"/>
            </a:endParaRPr>
          </a:p>
          <a:p>
            <a:pPr algn="justLow">
              <a:lnSpc>
                <a:spcPct val="150000"/>
              </a:lnSpc>
            </a:pPr>
            <a:r>
              <a:rPr lang="ar-IQ" dirty="0">
                <a:ea typeface="Calibri"/>
                <a:cs typeface="Times New Roman"/>
              </a:rPr>
              <a:t>11- التقليد(المحاكاة) - التمثيل بشخصيات عالمية مما يدعم سمعتهم ويساعد على تطوير شخصياتهم (تقليد سلوك الاب من قبل الابن , تقليد الموظف لسلوك المدير )</a:t>
            </a:r>
            <a:endParaRPr lang="en-US" sz="2000" dirty="0">
              <a:ea typeface="Calibri"/>
              <a:cs typeface="Arial"/>
            </a:endParaRPr>
          </a:p>
          <a:p>
            <a:pPr algn="justLow">
              <a:lnSpc>
                <a:spcPct val="150000"/>
              </a:lnSpc>
            </a:pPr>
            <a:r>
              <a:rPr lang="ar-IQ" dirty="0">
                <a:ea typeface="Calibri"/>
                <a:cs typeface="Times New Roman"/>
              </a:rPr>
              <a:t>12- احلام اليقظة - يتخيل نفسه مسؤول كبير على عدد كبير من المنظمات بدل كونه موظف بسيط في دائرة صغيرة جداً</a:t>
            </a:r>
            <a:endParaRPr lang="en-US" sz="2000" dirty="0">
              <a:ea typeface="Calibri"/>
              <a:cs typeface="Arial"/>
            </a:endParaRPr>
          </a:p>
          <a:p>
            <a:endParaRPr lang="ar-IQ" dirty="0"/>
          </a:p>
        </p:txBody>
      </p:sp>
    </p:spTree>
    <p:extLst>
      <p:ext uri="{BB962C8B-B14F-4D97-AF65-F5344CB8AC3E}">
        <p14:creationId xmlns:p14="http://schemas.microsoft.com/office/powerpoint/2010/main" val="2830034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20000"/>
          </a:bodyPr>
          <a:lstStyle/>
          <a:p>
            <a:pPr algn="justLow">
              <a:lnSpc>
                <a:spcPct val="150000"/>
              </a:lnSpc>
            </a:pPr>
            <a:r>
              <a:rPr lang="ar-IQ" dirty="0">
                <a:ea typeface="Calibri"/>
                <a:cs typeface="Times New Roman"/>
              </a:rPr>
              <a:t>التقليد(المحاكاة) - التمثيل بشخصيات عالمية مما يدعم سمعتهم ويساعد على تطوير شخصياتهم (تقليد سلوك الاب من قبل الابن , تقليد الموظف لسلوك المدير )</a:t>
            </a:r>
            <a:endParaRPr lang="en-US" sz="2000" dirty="0">
              <a:ea typeface="Calibri"/>
              <a:cs typeface="Arial"/>
            </a:endParaRPr>
          </a:p>
          <a:p>
            <a:pPr algn="justLow">
              <a:lnSpc>
                <a:spcPct val="150000"/>
              </a:lnSpc>
            </a:pPr>
            <a:r>
              <a:rPr lang="ar-IQ" dirty="0">
                <a:ea typeface="Calibri"/>
                <a:cs typeface="Times New Roman"/>
              </a:rPr>
              <a:t>12- احلام اليقظة - يتخيل نفسه مسؤول كبير على عدد كبير من المنظمات بدل كونه موظف بسيط في دائرة صغيرة جداً</a:t>
            </a:r>
            <a:endParaRPr lang="en-US" sz="2000" dirty="0">
              <a:ea typeface="Calibri"/>
              <a:cs typeface="Arial"/>
            </a:endParaRPr>
          </a:p>
          <a:p>
            <a:pPr algn="justLow">
              <a:lnSpc>
                <a:spcPct val="150000"/>
              </a:lnSpc>
            </a:pPr>
            <a:r>
              <a:rPr lang="ar-IQ" dirty="0">
                <a:ea typeface="Calibri"/>
                <a:cs typeface="Times New Roman"/>
              </a:rPr>
              <a:t>13- الانسحاب - احباط الانسان ازاء موقف ما مما يجعله ينسحب للحفاظ على كرامته , هيبته وشخصيته .</a:t>
            </a:r>
            <a:endParaRPr lang="en-US" sz="2000" dirty="0">
              <a:ea typeface="Calibri"/>
              <a:cs typeface="Arial"/>
            </a:endParaRPr>
          </a:p>
        </p:txBody>
      </p:sp>
    </p:spTree>
    <p:extLst>
      <p:ext uri="{BB962C8B-B14F-4D97-AF65-F5344CB8AC3E}">
        <p14:creationId xmlns:p14="http://schemas.microsoft.com/office/powerpoint/2010/main" val="4185243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84905"/>
          </a:xfrm>
        </p:spPr>
        <p:txBody>
          <a:bodyPr>
            <a:normAutofit fontScale="90000"/>
          </a:bodyPr>
          <a:lstStyle/>
          <a:p>
            <a:pPr algn="justLow">
              <a:lnSpc>
                <a:spcPct val="150000"/>
              </a:lnSpc>
            </a:pPr>
            <a:r>
              <a:rPr lang="ar-IQ" b="1" u="sng" dirty="0" smtClean="0">
                <a:ea typeface="Calibri"/>
              </a:rPr>
              <a:t/>
            </a:r>
            <a:br>
              <a:rPr lang="ar-IQ" b="1" u="sng" dirty="0" smtClean="0">
                <a:ea typeface="Calibri"/>
              </a:rPr>
            </a:br>
            <a:r>
              <a:rPr lang="ar-IQ" b="1" u="sng" dirty="0" smtClean="0">
                <a:ea typeface="Calibri"/>
              </a:rPr>
              <a:t>(</a:t>
            </a:r>
            <a:r>
              <a:rPr lang="ar-IQ" b="1" u="sng" dirty="0">
                <a:ea typeface="Calibri"/>
              </a:rPr>
              <a:t>الادراك):</a:t>
            </a:r>
            <a:r>
              <a:rPr lang="en-US" sz="2800" dirty="0">
                <a:ea typeface="Calibri"/>
                <a:cs typeface="Arial"/>
              </a:rPr>
              <a:t/>
            </a:r>
            <a:br>
              <a:rPr lang="en-US" sz="2800" dirty="0">
                <a:ea typeface="Calibri"/>
                <a:cs typeface="Arial"/>
              </a:rPr>
            </a:br>
            <a:endParaRPr lang="ar-IQ" dirty="0"/>
          </a:p>
        </p:txBody>
      </p:sp>
      <p:sp>
        <p:nvSpPr>
          <p:cNvPr id="3" name="عنصر نائب للمحتوى 2"/>
          <p:cNvSpPr>
            <a:spLocks noGrp="1"/>
          </p:cNvSpPr>
          <p:nvPr>
            <p:ph idx="1"/>
          </p:nvPr>
        </p:nvSpPr>
        <p:spPr>
          <a:xfrm>
            <a:off x="457200" y="1196752"/>
            <a:ext cx="8147248" cy="4929411"/>
          </a:xfrm>
        </p:spPr>
        <p:txBody>
          <a:bodyPr/>
          <a:lstStyle/>
          <a:p>
            <a:pPr algn="justLow">
              <a:lnSpc>
                <a:spcPct val="150000"/>
              </a:lnSpc>
            </a:pPr>
            <a:r>
              <a:rPr lang="ar-IQ" dirty="0">
                <a:ea typeface="Calibri"/>
                <a:cs typeface="Times New Roman"/>
              </a:rPr>
              <a:t>تنظيم الفرد للخبرات والانطباعات التي يمر بها والتي يتعامل على اساسها مع البيئة </a:t>
            </a:r>
            <a:endParaRPr lang="en-US" sz="2000" dirty="0">
              <a:ea typeface="Calibri"/>
              <a:cs typeface="Arial"/>
            </a:endParaRPr>
          </a:p>
          <a:p>
            <a:pPr algn="justLow">
              <a:lnSpc>
                <a:spcPct val="150000"/>
              </a:lnSpc>
            </a:pPr>
            <a:r>
              <a:rPr lang="ar-IQ" dirty="0">
                <a:ea typeface="Calibri"/>
                <a:cs typeface="Times New Roman"/>
              </a:rPr>
              <a:t>*هي عملية تفكير تشمل انتقاء المعلومات واعطائها معنى معين</a:t>
            </a:r>
            <a:endParaRPr lang="en-US" sz="2000" dirty="0">
              <a:ea typeface="Calibri"/>
              <a:cs typeface="Arial"/>
            </a:endParaRPr>
          </a:p>
          <a:p>
            <a:endParaRPr lang="ar-IQ" dirty="0"/>
          </a:p>
        </p:txBody>
      </p:sp>
    </p:spTree>
    <p:extLst>
      <p:ext uri="{BB962C8B-B14F-4D97-AF65-F5344CB8AC3E}">
        <p14:creationId xmlns:p14="http://schemas.microsoft.com/office/powerpoint/2010/main" val="30064041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a:bodyPr>
          <a:lstStyle/>
          <a:p>
            <a:pPr algn="justLow">
              <a:lnSpc>
                <a:spcPct val="150000"/>
              </a:lnSpc>
            </a:pPr>
            <a:r>
              <a:rPr lang="ar-IQ" dirty="0">
                <a:ea typeface="Calibri"/>
                <a:cs typeface="Times New Roman"/>
              </a:rPr>
              <a:t>*الادراك: عملية نفسية ديناميكية مسؤولة على استلام المعلومات وتنظيمها وتفسيرها (غير مخطط وغير واعي لها) , فهي عملية احساس لمصادر داخلية غريزية عبر الحواس الخمسة (بصر, سمع, لمس, شم, تذوق) ولمصادر طاقة اخرى مثل الموجات الصوتية وبالتالي فهي عملية انتقاء ادراكي يسمح بالتركيز على اشياء مهمة واهمال وتجاهل احداث غير مهمة. </a:t>
            </a:r>
            <a:endParaRPr lang="en-US" sz="2000" dirty="0">
              <a:ea typeface="Calibri"/>
              <a:cs typeface="Arial"/>
            </a:endParaRPr>
          </a:p>
          <a:p>
            <a:endParaRPr lang="ar-IQ" dirty="0"/>
          </a:p>
        </p:txBody>
      </p:sp>
    </p:spTree>
    <p:extLst>
      <p:ext uri="{BB962C8B-B14F-4D97-AF65-F5344CB8AC3E}">
        <p14:creationId xmlns:p14="http://schemas.microsoft.com/office/powerpoint/2010/main" val="3500904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Low">
              <a:lnSpc>
                <a:spcPct val="150000"/>
              </a:lnSpc>
            </a:pPr>
            <a:r>
              <a:rPr lang="ar-IQ" dirty="0">
                <a:ea typeface="Calibri"/>
                <a:cs typeface="Times New Roman"/>
              </a:rPr>
              <a:t>الادراك يختلف كعملية من فرد </a:t>
            </a:r>
            <a:r>
              <a:rPr lang="ar-IQ" dirty="0" err="1">
                <a:ea typeface="Calibri"/>
                <a:cs typeface="Times New Roman"/>
              </a:rPr>
              <a:t>لاخر</a:t>
            </a:r>
            <a:r>
              <a:rPr lang="ar-IQ" dirty="0">
                <a:ea typeface="Calibri"/>
                <a:cs typeface="Times New Roman"/>
              </a:rPr>
              <a:t> حسب مستوى ادراكه للظاهرة والتي تبدو مختلفة </a:t>
            </a:r>
            <a:r>
              <a:rPr lang="ar-IQ" dirty="0" err="1">
                <a:ea typeface="Calibri"/>
                <a:cs typeface="Times New Roman"/>
              </a:rPr>
              <a:t>لاشخاص</a:t>
            </a:r>
            <a:r>
              <a:rPr lang="ar-IQ" dirty="0">
                <a:ea typeface="Calibri"/>
                <a:cs typeface="Times New Roman"/>
              </a:rPr>
              <a:t> مختلفين </a:t>
            </a:r>
            <a:endParaRPr lang="en-US" sz="2000" dirty="0">
              <a:ea typeface="Calibri"/>
              <a:cs typeface="Arial"/>
            </a:endParaRPr>
          </a:p>
          <a:p>
            <a:r>
              <a:rPr lang="ar-IQ" dirty="0">
                <a:ea typeface="Calibri"/>
                <a:cs typeface="Times New Roman"/>
              </a:rPr>
              <a:t>*الادراك هو اساس السلوك التنظيمي ويؤثر على انتاجية الفرد </a:t>
            </a:r>
            <a:endParaRPr lang="ar-IQ" dirty="0"/>
          </a:p>
        </p:txBody>
      </p:sp>
    </p:spTree>
    <p:extLst>
      <p:ext uri="{BB962C8B-B14F-4D97-AF65-F5344CB8AC3E}">
        <p14:creationId xmlns:p14="http://schemas.microsoft.com/office/powerpoint/2010/main" val="474612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العوامل المؤثرة في اجتذاب عملية الادراك:</a:t>
            </a:r>
            <a:endParaRPr lang="ar-IQ" dirty="0"/>
          </a:p>
        </p:txBody>
      </p:sp>
      <p:sp>
        <p:nvSpPr>
          <p:cNvPr id="3" name="عنصر نائب للمحتوى 2"/>
          <p:cNvSpPr>
            <a:spLocks noGrp="1"/>
          </p:cNvSpPr>
          <p:nvPr>
            <p:ph idx="1"/>
          </p:nvPr>
        </p:nvSpPr>
        <p:spPr/>
        <p:txBody>
          <a:bodyPr>
            <a:normAutofit lnSpcReduction="10000"/>
          </a:bodyPr>
          <a:lstStyle/>
          <a:p>
            <a:pPr algn="justLow">
              <a:lnSpc>
                <a:spcPct val="150000"/>
              </a:lnSpc>
            </a:pPr>
            <a:r>
              <a:rPr lang="ar-IQ" dirty="0">
                <a:ea typeface="Calibri"/>
                <a:cs typeface="Times New Roman"/>
              </a:rPr>
              <a:t>الداخلية تضم طبيعة الشخصية </a:t>
            </a:r>
            <a:r>
              <a:rPr lang="ar-IQ" dirty="0" err="1">
                <a:ea typeface="Calibri"/>
                <a:cs typeface="Times New Roman"/>
              </a:rPr>
              <a:t>للانسان</a:t>
            </a:r>
            <a:r>
              <a:rPr lang="ar-IQ" dirty="0">
                <a:ea typeface="Calibri"/>
                <a:cs typeface="Times New Roman"/>
              </a:rPr>
              <a:t> وسبق ودرست وتضم عملية التعلم والتحكم عبر </a:t>
            </a:r>
            <a:r>
              <a:rPr lang="ar-IQ" dirty="0" err="1">
                <a:ea typeface="Calibri"/>
                <a:cs typeface="Times New Roman"/>
              </a:rPr>
              <a:t>مايمتلك</a:t>
            </a:r>
            <a:r>
              <a:rPr lang="ar-IQ" dirty="0">
                <a:ea typeface="Calibri"/>
                <a:cs typeface="Times New Roman"/>
              </a:rPr>
              <a:t> الانسان من خبرة سابقة </a:t>
            </a:r>
            <a:endParaRPr lang="en-US" sz="2000" dirty="0">
              <a:ea typeface="Calibri"/>
              <a:cs typeface="Arial"/>
            </a:endParaRPr>
          </a:p>
          <a:p>
            <a:pPr algn="justLow">
              <a:lnSpc>
                <a:spcPct val="150000"/>
              </a:lnSpc>
            </a:pPr>
            <a:r>
              <a:rPr lang="ar-IQ" dirty="0">
                <a:ea typeface="Calibri"/>
                <a:cs typeface="Times New Roman"/>
              </a:rPr>
              <a:t>*الخارجية وتضم </a:t>
            </a:r>
            <a:r>
              <a:rPr lang="ar-IQ" dirty="0" err="1">
                <a:ea typeface="Calibri"/>
                <a:cs typeface="Times New Roman"/>
              </a:rPr>
              <a:t>مؤثؤات</a:t>
            </a:r>
            <a:r>
              <a:rPr lang="ar-IQ" dirty="0">
                <a:ea typeface="Calibri"/>
                <a:cs typeface="Times New Roman"/>
              </a:rPr>
              <a:t> خارجية مثل (اللون الباهت , اللامع , البراق) (الصوت العالي والمنخفض)(الاشياء الساكنة والمتحركة) الى جانب مؤثرات </a:t>
            </a:r>
            <a:r>
              <a:rPr lang="ar-IQ" dirty="0" err="1">
                <a:ea typeface="Calibri"/>
                <a:cs typeface="Times New Roman"/>
              </a:rPr>
              <a:t>موقفية</a:t>
            </a:r>
            <a:r>
              <a:rPr lang="ar-IQ" dirty="0">
                <a:ea typeface="Calibri"/>
                <a:cs typeface="Times New Roman"/>
              </a:rPr>
              <a:t> وبحسب الادراك على وفق مثلاً </a:t>
            </a:r>
            <a:r>
              <a:rPr lang="ar-IQ" dirty="0" err="1">
                <a:ea typeface="Calibri"/>
                <a:cs typeface="Times New Roman"/>
              </a:rPr>
              <a:t>الترفك</a:t>
            </a:r>
            <a:r>
              <a:rPr lang="ar-IQ" dirty="0">
                <a:ea typeface="Calibri"/>
                <a:cs typeface="Times New Roman"/>
              </a:rPr>
              <a:t> لايت , صفارة الحكم لمباراة </a:t>
            </a:r>
            <a:endParaRPr lang="en-US" sz="2000" dirty="0">
              <a:ea typeface="Calibri"/>
              <a:cs typeface="Arial"/>
            </a:endParaRPr>
          </a:p>
          <a:p>
            <a:endParaRPr lang="ar-IQ" dirty="0"/>
          </a:p>
        </p:txBody>
      </p:sp>
    </p:spTree>
    <p:extLst>
      <p:ext uri="{BB962C8B-B14F-4D97-AF65-F5344CB8AC3E}">
        <p14:creationId xmlns:p14="http://schemas.microsoft.com/office/powerpoint/2010/main" val="4212584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a:lnSpc>
                <a:spcPct val="150000"/>
              </a:lnSpc>
            </a:pPr>
            <a:r>
              <a:rPr lang="ar-IQ" u="sng" dirty="0">
                <a:ea typeface="Calibri"/>
              </a:rPr>
              <a:t>ميكانيكية عمل الادراك:</a:t>
            </a:r>
            <a:r>
              <a:rPr lang="en-US" sz="3200" dirty="0">
                <a:ea typeface="Calibri"/>
                <a:cs typeface="Arial"/>
              </a:rPr>
              <a:t/>
            </a:r>
            <a:br>
              <a:rPr lang="en-US" sz="3200" dirty="0">
                <a:ea typeface="Calibri"/>
                <a:cs typeface="Arial"/>
              </a:rPr>
            </a:br>
            <a:endParaRPr lang="ar-IQ" dirty="0"/>
          </a:p>
        </p:txBody>
      </p:sp>
      <p:sp>
        <p:nvSpPr>
          <p:cNvPr id="3" name="عنصر نائب للمحتوى 2"/>
          <p:cNvSpPr>
            <a:spLocks noGrp="1"/>
          </p:cNvSpPr>
          <p:nvPr>
            <p:ph idx="1"/>
          </p:nvPr>
        </p:nvSpPr>
        <p:spPr>
          <a:xfrm>
            <a:off x="457200" y="1196752"/>
            <a:ext cx="8229600" cy="4929411"/>
          </a:xfrm>
        </p:spPr>
        <p:txBody>
          <a:bodyPr/>
          <a:lstStyle/>
          <a:p>
            <a:pPr lvl="0" algn="justLow">
              <a:lnSpc>
                <a:spcPct val="150000"/>
              </a:lnSpc>
              <a:buFont typeface="+mj-lt"/>
              <a:buAutoNum type="arabicPeriod"/>
            </a:pPr>
            <a:r>
              <a:rPr lang="ar-IQ" dirty="0">
                <a:ea typeface="Calibri"/>
                <a:cs typeface="Times New Roman"/>
              </a:rPr>
              <a:t>وجود الحواس الخمسة تمثل  اساس لمعظم الخبرات اذ الفرد ينظم ويصنف الخبرات المدركة وغير المدركة (ادراك معلومات). </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الحفظ والتذكر للخبرات والمهارات والمعارف السابقة. </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التفكير والادراك تمثل قوانين تحكمها قوة التذكر والاسترجاع عند الحاجة ليفكر تفكير عقلاني علمي.</a:t>
            </a:r>
            <a:endParaRPr lang="en-US" sz="2000" dirty="0">
              <a:ea typeface="Calibri"/>
              <a:cs typeface="Arial"/>
            </a:endParaRPr>
          </a:p>
          <a:p>
            <a:endParaRPr lang="ar-IQ" dirty="0"/>
          </a:p>
        </p:txBody>
      </p:sp>
    </p:spTree>
    <p:extLst>
      <p:ext uri="{BB962C8B-B14F-4D97-AF65-F5344CB8AC3E}">
        <p14:creationId xmlns:p14="http://schemas.microsoft.com/office/powerpoint/2010/main" val="25543300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10000"/>
          </a:bodyPr>
          <a:lstStyle/>
          <a:p>
            <a:pPr algn="justLow">
              <a:lnSpc>
                <a:spcPct val="150000"/>
              </a:lnSpc>
            </a:pPr>
            <a:r>
              <a:rPr lang="ar-IQ" u="sng" dirty="0">
                <a:ea typeface="Calibri"/>
                <a:cs typeface="Times New Roman"/>
              </a:rPr>
              <a:t>انواع الادراك:</a:t>
            </a:r>
            <a:r>
              <a:rPr lang="ar-IQ" dirty="0">
                <a:ea typeface="Calibri"/>
                <a:cs typeface="Times New Roman"/>
              </a:rPr>
              <a:t> يوجد ثلاثة أنواع: - </a:t>
            </a:r>
            <a:endParaRPr lang="en-US" sz="2000" dirty="0">
              <a:ea typeface="Calibri"/>
              <a:cs typeface="Arial"/>
            </a:endParaRPr>
          </a:p>
          <a:p>
            <a:pPr algn="justLow">
              <a:lnSpc>
                <a:spcPct val="150000"/>
              </a:lnSpc>
            </a:pPr>
            <a:r>
              <a:rPr lang="ar-IQ" dirty="0">
                <a:ea typeface="Calibri"/>
                <a:cs typeface="Times New Roman"/>
              </a:rPr>
              <a:t>ادراك حسي (عبر الحواس الخمسة).</a:t>
            </a:r>
            <a:endParaRPr lang="en-US" sz="2000" dirty="0">
              <a:ea typeface="Calibri"/>
              <a:cs typeface="Arial"/>
            </a:endParaRPr>
          </a:p>
          <a:p>
            <a:pPr algn="justLow">
              <a:lnSpc>
                <a:spcPct val="150000"/>
              </a:lnSpc>
            </a:pPr>
            <a:r>
              <a:rPr lang="ar-IQ" dirty="0">
                <a:ea typeface="Calibri"/>
                <a:cs typeface="Times New Roman"/>
              </a:rPr>
              <a:t>ادراك عقلي (تفاعل الخبرة السابقة مع المخزون المعرفي في ضوء الموقف الحالي </a:t>
            </a:r>
            <a:r>
              <a:rPr lang="ar-IQ" dirty="0" err="1">
                <a:ea typeface="Calibri"/>
                <a:cs typeface="Times New Roman"/>
              </a:rPr>
              <a:t>للانسان</a:t>
            </a:r>
            <a:r>
              <a:rPr lang="ar-IQ" dirty="0">
                <a:ea typeface="Calibri"/>
                <a:cs typeface="Times New Roman"/>
              </a:rPr>
              <a:t>)</a:t>
            </a:r>
            <a:endParaRPr lang="en-US" sz="2000" dirty="0">
              <a:ea typeface="Calibri"/>
              <a:cs typeface="Arial"/>
            </a:endParaRPr>
          </a:p>
          <a:p>
            <a:pPr algn="justLow">
              <a:lnSpc>
                <a:spcPct val="150000"/>
              </a:lnSpc>
            </a:pPr>
            <a:r>
              <a:rPr lang="ar-IQ" dirty="0">
                <a:ea typeface="Calibri"/>
                <a:cs typeface="Times New Roman"/>
              </a:rPr>
              <a:t>ادراك انتقائي (يدرك اجزاء من الظاهرة عبر الانتقاء وعلى ضوء معارفه السابقة متأثر بجملة مؤثرات وهي العوامل الخاصة بالمثيرات: -</a:t>
            </a:r>
            <a:endParaRPr lang="en-US" sz="2000" dirty="0">
              <a:ea typeface="Calibri"/>
              <a:cs typeface="Arial"/>
            </a:endParaRPr>
          </a:p>
        </p:txBody>
      </p:sp>
    </p:spTree>
    <p:extLst>
      <p:ext uri="{BB962C8B-B14F-4D97-AF65-F5344CB8AC3E}">
        <p14:creationId xmlns:p14="http://schemas.microsoft.com/office/powerpoint/2010/main" val="3996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20000"/>
          </a:bodyPr>
          <a:lstStyle/>
          <a:p>
            <a:pPr algn="justLow">
              <a:lnSpc>
                <a:spcPct val="150000"/>
              </a:lnSpc>
            </a:pPr>
            <a:r>
              <a:rPr lang="ar-IQ" dirty="0">
                <a:ea typeface="Calibri"/>
                <a:cs typeface="Times New Roman"/>
              </a:rPr>
              <a:t>/ حجم الظاهرة محل الادراك(</a:t>
            </a:r>
            <a:r>
              <a:rPr lang="ar-IQ" dirty="0" err="1">
                <a:ea typeface="Calibri"/>
                <a:cs typeface="Times New Roman"/>
              </a:rPr>
              <a:t>كبيرة,صغيرة</a:t>
            </a:r>
            <a:r>
              <a:rPr lang="ar-IQ" dirty="0">
                <a:ea typeface="Calibri"/>
                <a:cs typeface="Times New Roman"/>
              </a:rPr>
              <a:t>).  </a:t>
            </a:r>
            <a:endParaRPr lang="en-US" sz="2000" dirty="0">
              <a:ea typeface="Calibri"/>
              <a:cs typeface="Arial"/>
            </a:endParaRPr>
          </a:p>
          <a:p>
            <a:pPr algn="justLow">
              <a:lnSpc>
                <a:spcPct val="150000"/>
              </a:lnSpc>
            </a:pPr>
            <a:r>
              <a:rPr lang="ar-IQ" dirty="0">
                <a:ea typeface="Calibri"/>
                <a:cs typeface="Times New Roman"/>
              </a:rPr>
              <a:t>/ درجة الشدة (وحدة التأثير) صوت </a:t>
            </a:r>
            <a:r>
              <a:rPr lang="ar-IQ" dirty="0" err="1">
                <a:ea typeface="Calibri"/>
                <a:cs typeface="Times New Roman"/>
              </a:rPr>
              <a:t>قوي,خفيف</a:t>
            </a:r>
            <a:r>
              <a:rPr lang="ar-IQ" dirty="0">
                <a:ea typeface="Calibri"/>
                <a:cs typeface="Times New Roman"/>
              </a:rPr>
              <a:t>.</a:t>
            </a:r>
            <a:endParaRPr lang="en-US" sz="2000" dirty="0">
              <a:ea typeface="Calibri"/>
              <a:cs typeface="Arial"/>
            </a:endParaRPr>
          </a:p>
          <a:p>
            <a:pPr algn="justLow">
              <a:lnSpc>
                <a:spcPct val="150000"/>
              </a:lnSpc>
            </a:pPr>
            <a:r>
              <a:rPr lang="ar-IQ" dirty="0">
                <a:ea typeface="Calibri"/>
                <a:cs typeface="Times New Roman"/>
              </a:rPr>
              <a:t>/ التكرار لحشد الانتباه.  </a:t>
            </a:r>
            <a:endParaRPr lang="en-US" sz="2000" dirty="0">
              <a:ea typeface="Calibri"/>
              <a:cs typeface="Arial"/>
            </a:endParaRPr>
          </a:p>
          <a:p>
            <a:pPr algn="justLow">
              <a:lnSpc>
                <a:spcPct val="150000"/>
              </a:lnSpc>
            </a:pPr>
            <a:r>
              <a:rPr lang="ar-IQ" dirty="0">
                <a:ea typeface="Calibri"/>
                <a:cs typeface="Times New Roman"/>
              </a:rPr>
              <a:t>/ تباين وتناقض (منظمة بشكل يلفت الانتباه او بالعكس).</a:t>
            </a:r>
            <a:endParaRPr lang="en-US" sz="2000" dirty="0">
              <a:ea typeface="Calibri"/>
              <a:cs typeface="Arial"/>
            </a:endParaRPr>
          </a:p>
          <a:p>
            <a:pPr algn="justLow">
              <a:lnSpc>
                <a:spcPct val="150000"/>
              </a:lnSpc>
            </a:pPr>
            <a:r>
              <a:rPr lang="ar-IQ" dirty="0">
                <a:ea typeface="Calibri"/>
                <a:cs typeface="Times New Roman"/>
              </a:rPr>
              <a:t>/ حركة (قياس الثبات) مثل / حركة موجة البحر العادية – الهائجة.</a:t>
            </a:r>
            <a:endParaRPr lang="en-US" sz="2000" dirty="0">
              <a:ea typeface="Calibri"/>
              <a:cs typeface="Arial"/>
            </a:endParaRPr>
          </a:p>
          <a:p>
            <a:r>
              <a:rPr lang="ar-IQ" dirty="0">
                <a:ea typeface="Calibri"/>
                <a:cs typeface="Times New Roman"/>
              </a:rPr>
              <a:t>/ صوت رياح شديدة - عادية.	</a:t>
            </a:r>
            <a:endParaRPr lang="ar-IQ" dirty="0"/>
          </a:p>
        </p:txBody>
      </p:sp>
    </p:spTree>
    <p:extLst>
      <p:ext uri="{BB962C8B-B14F-4D97-AF65-F5344CB8AC3E}">
        <p14:creationId xmlns:p14="http://schemas.microsoft.com/office/powerpoint/2010/main" val="2080532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Low">
              <a:lnSpc>
                <a:spcPct val="150000"/>
              </a:lnSpc>
            </a:pPr>
            <a:r>
              <a:rPr lang="ar-IQ" sz="3600" b="1" u="sng" dirty="0">
                <a:ea typeface="Calibri"/>
                <a:cs typeface="Times New Roman"/>
              </a:rPr>
              <a:t>*علاقة علم الانسان (</a:t>
            </a:r>
            <a:r>
              <a:rPr lang="ar-IQ" sz="3600" b="1" u="sng" dirty="0" err="1">
                <a:ea typeface="Calibri"/>
                <a:cs typeface="Times New Roman"/>
              </a:rPr>
              <a:t>انتروبولوجي</a:t>
            </a:r>
            <a:r>
              <a:rPr lang="ar-IQ" sz="3600" b="1" u="sng" dirty="0">
                <a:ea typeface="Calibri"/>
                <a:cs typeface="Times New Roman"/>
              </a:rPr>
              <a:t> بعلم السلوك) </a:t>
            </a:r>
            <a:endParaRPr lang="en-US" sz="2000" dirty="0">
              <a:ea typeface="Calibri"/>
              <a:cs typeface="Arial"/>
            </a:endParaRPr>
          </a:p>
          <a:p>
            <a:r>
              <a:rPr lang="en-US" dirty="0" smtClean="0">
                <a:effectLst/>
                <a:latin typeface="Times New Roman"/>
                <a:ea typeface="Calibri"/>
              </a:rPr>
              <a:t>    </a:t>
            </a:r>
            <a:r>
              <a:rPr lang="ar-IQ" dirty="0" smtClean="0">
                <a:effectLst/>
                <a:latin typeface="Times New Roman"/>
                <a:ea typeface="Calibri"/>
              </a:rPr>
              <a:t>الاول يهتم بدراسة العلاقات الاجتماعية, الميول, التقاليد, اساليب المعيشة مثل نمط المباني, الملابس, المعدات المستعملة, اللغة, العلاقات الاجتماعية السائدة, قيم, اتجاهات فكل تلك المحددات تساعد في الحكم على سلوك الانسان والفرد داخل المنظمة.</a:t>
            </a:r>
            <a:endParaRPr lang="ar-IQ" dirty="0"/>
          </a:p>
        </p:txBody>
      </p:sp>
    </p:spTree>
    <p:extLst>
      <p:ext uri="{BB962C8B-B14F-4D97-AF65-F5344CB8AC3E}">
        <p14:creationId xmlns:p14="http://schemas.microsoft.com/office/powerpoint/2010/main" val="28994703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91264" cy="5865515"/>
          </a:xfrm>
        </p:spPr>
        <p:txBody>
          <a:bodyPr>
            <a:normAutofit fontScale="77500" lnSpcReduction="20000"/>
          </a:bodyPr>
          <a:lstStyle/>
          <a:p>
            <a:pPr algn="justLow">
              <a:lnSpc>
                <a:spcPct val="150000"/>
              </a:lnSpc>
            </a:pPr>
            <a:r>
              <a:rPr lang="ar-IQ" dirty="0">
                <a:ea typeface="Calibri"/>
                <a:cs typeface="Times New Roman"/>
              </a:rPr>
              <a:t>وهناك عوامل تمثل القدرة الشخصية للفرد نفسه عبر كل مما يأتي: - </a:t>
            </a:r>
            <a:endParaRPr lang="en-US" sz="2000" dirty="0">
              <a:ea typeface="Calibri"/>
              <a:cs typeface="Arial"/>
            </a:endParaRPr>
          </a:p>
          <a:p>
            <a:pPr algn="justLow">
              <a:lnSpc>
                <a:spcPct val="150000"/>
              </a:lnSpc>
            </a:pPr>
            <a:r>
              <a:rPr lang="ar-IQ" dirty="0">
                <a:ea typeface="Calibri"/>
                <a:cs typeface="Times New Roman"/>
              </a:rPr>
              <a:t>/ دوافع ذاتية - ادراك ما ينقصه من تلك الحاجات غير المشبعة فيحاول اشباعها. </a:t>
            </a:r>
            <a:endParaRPr lang="en-US" sz="2000" dirty="0">
              <a:ea typeface="Calibri"/>
              <a:cs typeface="Arial"/>
            </a:endParaRPr>
          </a:p>
          <a:p>
            <a:pPr algn="justLow">
              <a:lnSpc>
                <a:spcPct val="150000"/>
              </a:lnSpc>
            </a:pPr>
            <a:r>
              <a:rPr lang="ar-IQ" dirty="0">
                <a:ea typeface="Calibri"/>
                <a:cs typeface="Times New Roman"/>
              </a:rPr>
              <a:t>/ التوقع - توقع مسؤول زيارة منظمة - يدرك ان الاسئلة تنصب كلها على تلك الزيارة. </a:t>
            </a:r>
            <a:endParaRPr lang="en-US" sz="2000" dirty="0">
              <a:ea typeface="Calibri"/>
              <a:cs typeface="Arial"/>
            </a:endParaRPr>
          </a:p>
          <a:p>
            <a:pPr algn="justLow">
              <a:lnSpc>
                <a:spcPct val="150000"/>
              </a:lnSpc>
            </a:pPr>
            <a:r>
              <a:rPr lang="ar-IQ" dirty="0">
                <a:ea typeface="Calibri"/>
                <a:cs typeface="Times New Roman"/>
              </a:rPr>
              <a:t>/ درجة الميل والاتجاه - يدرك الفرد ما هو الشيء الذي يميل اليه </a:t>
            </a:r>
            <a:r>
              <a:rPr lang="ar-IQ" dirty="0" err="1">
                <a:ea typeface="Calibri"/>
                <a:cs typeface="Times New Roman"/>
              </a:rPr>
              <a:t>لانه</a:t>
            </a:r>
            <a:r>
              <a:rPr lang="ar-IQ" dirty="0">
                <a:ea typeface="Calibri"/>
                <a:cs typeface="Times New Roman"/>
              </a:rPr>
              <a:t> مهتم به. </a:t>
            </a:r>
            <a:endParaRPr lang="en-US" sz="2000" dirty="0">
              <a:ea typeface="Calibri"/>
              <a:cs typeface="Arial"/>
            </a:endParaRPr>
          </a:p>
          <a:p>
            <a:pPr algn="justLow">
              <a:lnSpc>
                <a:spcPct val="150000"/>
              </a:lnSpc>
            </a:pPr>
            <a:r>
              <a:rPr lang="ar-IQ" dirty="0">
                <a:ea typeface="Calibri"/>
                <a:cs typeface="Times New Roman"/>
              </a:rPr>
              <a:t>/ درجة القلق والتوتر- وجودهما يجعل الفرد سلبي في قراراته المتخذة بعكس الشخص غير المتوتر وغير القلق تكون قراراته منطقية. </a:t>
            </a:r>
            <a:endParaRPr lang="en-US" sz="2000" dirty="0">
              <a:ea typeface="Calibri"/>
              <a:cs typeface="Arial"/>
            </a:endParaRPr>
          </a:p>
          <a:p>
            <a:r>
              <a:rPr lang="ar-IQ" dirty="0">
                <a:ea typeface="Calibri"/>
                <a:cs typeface="Times New Roman"/>
              </a:rPr>
              <a:t>/ الثقافة الاجتماعية (قيم ومعتقدات) السائدة في المجتمع تؤثر في الناس مثلاً نظرة الناس الى عمل </a:t>
            </a:r>
            <a:r>
              <a:rPr lang="ar-IQ" dirty="0" err="1">
                <a:ea typeface="Calibri"/>
                <a:cs typeface="Times New Roman"/>
              </a:rPr>
              <a:t>المراّة</a:t>
            </a:r>
            <a:r>
              <a:rPr lang="ar-IQ" dirty="0">
                <a:ea typeface="Calibri"/>
                <a:cs typeface="Times New Roman"/>
              </a:rPr>
              <a:t> - النظرة الى احترام الوقت, نظرة الانسان الى الوظيفة التي يؤديها</a:t>
            </a:r>
            <a:endParaRPr lang="ar-IQ" dirty="0"/>
          </a:p>
        </p:txBody>
      </p:sp>
    </p:spTree>
    <p:extLst>
      <p:ext uri="{BB962C8B-B14F-4D97-AF65-F5344CB8AC3E}">
        <p14:creationId xmlns:p14="http://schemas.microsoft.com/office/powerpoint/2010/main" val="39801599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justLow">
              <a:lnSpc>
                <a:spcPct val="150000"/>
              </a:lnSpc>
            </a:pPr>
            <a:r>
              <a:rPr lang="ar-IQ" u="sng" dirty="0">
                <a:ea typeface="Calibri"/>
              </a:rPr>
              <a:t>مراحل نمو الادراك:</a:t>
            </a:r>
            <a:endParaRPr lang="en-US" sz="2800" dirty="0">
              <a:ea typeface="Calibri"/>
              <a:cs typeface="Arial"/>
            </a:endParaRPr>
          </a:p>
        </p:txBody>
      </p:sp>
      <p:sp>
        <p:nvSpPr>
          <p:cNvPr id="3" name="عنصر نائب للمحتوى 2"/>
          <p:cNvSpPr>
            <a:spLocks noGrp="1"/>
          </p:cNvSpPr>
          <p:nvPr>
            <p:ph idx="1"/>
          </p:nvPr>
        </p:nvSpPr>
        <p:spPr>
          <a:xfrm>
            <a:off x="14514" y="1484784"/>
            <a:ext cx="8928992" cy="5174035"/>
          </a:xfrm>
        </p:spPr>
        <p:txBody>
          <a:bodyPr>
            <a:normAutofit fontScale="70000" lnSpcReduction="20000"/>
          </a:bodyPr>
          <a:lstStyle/>
          <a:p>
            <a:pPr lvl="0" algn="justLow">
              <a:lnSpc>
                <a:spcPct val="150000"/>
              </a:lnSpc>
              <a:buFont typeface="+mj-lt"/>
              <a:buAutoNum type="arabicPeriod"/>
            </a:pPr>
            <a:r>
              <a:rPr lang="ar-IQ" dirty="0">
                <a:ea typeface="Calibri"/>
                <a:cs typeface="Times New Roman"/>
              </a:rPr>
              <a:t>التعرض للمثير عبر الحواس في ظل التفاعل مع الخبرة السابقة من المخزون المعرفي. </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انتقاء معلومة والتميز, معرفة القطة وكيف يكون شكلها. </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التصنيف , الرجوع الى المخزون المعرفي القطة هي حيوان --&gt; اليف --&gt; وفيها ذكر/انثى</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تحليل واستقرار (الاشكال , الانواع , الاحجام ) حتى لو كانت متشابهة نحلة , فيل , قطة , زرافة كلها حيوانات و صنفتها ونبدأ بعملية التحليل والتميز هذه صغيرة جداً هذه كبيرة وطويلة  وعالية .</a:t>
            </a:r>
            <a:endParaRPr lang="en-US" sz="2000" dirty="0">
              <a:ea typeface="Calibri"/>
              <a:cs typeface="Arial"/>
            </a:endParaRPr>
          </a:p>
          <a:p>
            <a:pPr lvl="0" algn="justLow">
              <a:lnSpc>
                <a:spcPct val="150000"/>
              </a:lnSpc>
              <a:buFont typeface="+mj-lt"/>
              <a:buAutoNum type="arabicPeriod"/>
            </a:pPr>
            <a:r>
              <a:rPr lang="ar-IQ" dirty="0" err="1">
                <a:ea typeface="Calibri"/>
                <a:cs typeface="Times New Roman"/>
              </a:rPr>
              <a:t>استفراء</a:t>
            </a:r>
            <a:r>
              <a:rPr lang="ar-IQ" dirty="0">
                <a:ea typeface="Calibri"/>
                <a:cs typeface="Times New Roman"/>
              </a:rPr>
              <a:t> واستنباط اذ نقوم بالاستنتاج واصدار الاحكام والتفسيرات للظواهر المشاهدة قطة , ماذا تعمل لتحمي صغارها.</a:t>
            </a:r>
            <a:endParaRPr lang="en-US" sz="2000" dirty="0">
              <a:ea typeface="Calibri"/>
              <a:cs typeface="Arial"/>
            </a:endParaRPr>
          </a:p>
          <a:p>
            <a:endParaRPr lang="ar-IQ" dirty="0"/>
          </a:p>
        </p:txBody>
      </p:sp>
    </p:spTree>
    <p:extLst>
      <p:ext uri="{BB962C8B-B14F-4D97-AF65-F5344CB8AC3E}">
        <p14:creationId xmlns:p14="http://schemas.microsoft.com/office/powerpoint/2010/main" val="42112050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188640"/>
            <a:ext cx="8352928" cy="6336704"/>
          </a:xfrm>
        </p:spPr>
        <p:txBody>
          <a:bodyPr>
            <a:normAutofit fontScale="92500" lnSpcReduction="10000"/>
          </a:bodyPr>
          <a:lstStyle/>
          <a:p>
            <a:pPr algn="justLow">
              <a:lnSpc>
                <a:spcPct val="150000"/>
              </a:lnSpc>
            </a:pPr>
            <a:r>
              <a:rPr lang="ar-IQ" sz="3600" u="sng" dirty="0">
                <a:ea typeface="Calibri"/>
                <a:cs typeface="Times New Roman"/>
              </a:rPr>
              <a:t>مبادئ الادراك:</a:t>
            </a:r>
            <a:r>
              <a:rPr lang="ar-IQ" dirty="0">
                <a:ea typeface="Calibri"/>
                <a:cs typeface="Times New Roman"/>
              </a:rPr>
              <a:t> وتضم 3 مبادئ </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التقارب المكاني , طريقة عرض منتجات في المحلات الكبيرة (مولات) كل صنف لوحده </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التنميط , روتينية مثل لباس /الاكراد , الهنود , الباكستانيين , نحكم عليهم من النظرة الاولى </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اثر الهالة , الانطباع السريع والحكم بموضوع مهم من خلال جزئية بسيطة من صورة كلية للظاهرة المدركة مثل اسم جامعة (هارفرد , كامبريدج) (شركة نيك) (مرشح لبرلمان يتوقع انه سيفوز).</a:t>
            </a:r>
            <a:endParaRPr lang="en-US" sz="2000" dirty="0">
              <a:ea typeface="Calibri"/>
              <a:cs typeface="Arial"/>
            </a:endParaRPr>
          </a:p>
          <a:p>
            <a:endParaRPr lang="ar-IQ" dirty="0"/>
          </a:p>
        </p:txBody>
      </p:sp>
    </p:spTree>
    <p:extLst>
      <p:ext uri="{BB962C8B-B14F-4D97-AF65-F5344CB8AC3E}">
        <p14:creationId xmlns:p14="http://schemas.microsoft.com/office/powerpoint/2010/main" val="17575777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مشاكل الادراك واخطائه:</a:t>
            </a:r>
            <a:r>
              <a:rPr lang="ar-IQ" sz="4000" dirty="0">
                <a:ea typeface="Calibri"/>
              </a:rPr>
              <a:t> </a:t>
            </a:r>
            <a:endParaRPr lang="ar-IQ" dirty="0"/>
          </a:p>
        </p:txBody>
      </p:sp>
      <p:sp>
        <p:nvSpPr>
          <p:cNvPr id="3" name="عنصر نائب للمحتوى 2"/>
          <p:cNvSpPr>
            <a:spLocks noGrp="1"/>
          </p:cNvSpPr>
          <p:nvPr>
            <p:ph idx="1"/>
          </p:nvPr>
        </p:nvSpPr>
        <p:spPr/>
        <p:txBody>
          <a:bodyPr/>
          <a:lstStyle/>
          <a:p>
            <a:pPr lvl="0" algn="justLow">
              <a:lnSpc>
                <a:spcPct val="150000"/>
              </a:lnSpc>
              <a:buFont typeface="+mj-lt"/>
              <a:buAutoNum type="arabicPeriod"/>
            </a:pPr>
            <a:r>
              <a:rPr lang="ar-IQ" dirty="0">
                <a:ea typeface="Calibri"/>
                <a:cs typeface="Times New Roman"/>
              </a:rPr>
              <a:t>صعوبة ايجاد العلاقة بين المدرك والمنبه (الفرق بين الشجاعة والجبن) (غضب والحلم) (العدل والظلم).</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صراع الادراك مثل سكة حديد.</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صعوبة ادراك اللون بشكل موضوعي (عمى الالوان).</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صعوبة ادراك الحركة المرئية. </a:t>
            </a:r>
            <a:endParaRPr lang="en-US" sz="2000" dirty="0">
              <a:ea typeface="Calibri"/>
              <a:cs typeface="Arial"/>
            </a:endParaRPr>
          </a:p>
          <a:p>
            <a:endParaRPr lang="ar-IQ" dirty="0"/>
          </a:p>
        </p:txBody>
      </p:sp>
    </p:spTree>
    <p:extLst>
      <p:ext uri="{BB962C8B-B14F-4D97-AF65-F5344CB8AC3E}">
        <p14:creationId xmlns:p14="http://schemas.microsoft.com/office/powerpoint/2010/main" val="16605947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lgn="justLow">
              <a:lnSpc>
                <a:spcPct val="150000"/>
              </a:lnSpc>
              <a:buFont typeface="+mj-lt"/>
              <a:buAutoNum type="arabicPeriod"/>
            </a:pPr>
            <a:r>
              <a:rPr lang="ar-IQ" dirty="0" smtClean="0">
                <a:ea typeface="Calibri"/>
                <a:cs typeface="Times New Roman"/>
              </a:rPr>
              <a:t>صعوبة </a:t>
            </a:r>
            <a:r>
              <a:rPr lang="ar-IQ" dirty="0">
                <a:ea typeface="Calibri"/>
                <a:cs typeface="Times New Roman"/>
              </a:rPr>
              <a:t>ادراك المعنى والرموز مثل كلمات انكليزية لمجتمع عربي. </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صعوبة الادراك الاجتماعي مثل احترام كبار السن من قبل الشباب (صغير السن </a:t>
            </a:r>
            <a:r>
              <a:rPr lang="ar-IQ" dirty="0" err="1">
                <a:ea typeface="Calibri"/>
                <a:cs typeface="Times New Roman"/>
              </a:rPr>
              <a:t>وآشيب</a:t>
            </a:r>
            <a:r>
              <a:rPr lang="ar-IQ" dirty="0">
                <a:ea typeface="Calibri"/>
                <a:cs typeface="Times New Roman"/>
              </a:rPr>
              <a:t>).</a:t>
            </a:r>
            <a:endParaRPr lang="en-US" sz="2000" dirty="0">
              <a:ea typeface="Calibri"/>
              <a:cs typeface="Arial"/>
            </a:endParaRPr>
          </a:p>
          <a:p>
            <a:endParaRPr lang="ar-IQ" dirty="0"/>
          </a:p>
        </p:txBody>
      </p:sp>
    </p:spTree>
    <p:extLst>
      <p:ext uri="{BB962C8B-B14F-4D97-AF65-F5344CB8AC3E}">
        <p14:creationId xmlns:p14="http://schemas.microsoft.com/office/powerpoint/2010/main" val="38536948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اخطاء عملية الادراك</a:t>
            </a:r>
            <a:endParaRPr lang="ar-IQ" dirty="0"/>
          </a:p>
        </p:txBody>
      </p:sp>
      <p:sp>
        <p:nvSpPr>
          <p:cNvPr id="3" name="عنصر نائب للمحتوى 2"/>
          <p:cNvSpPr>
            <a:spLocks noGrp="1"/>
          </p:cNvSpPr>
          <p:nvPr>
            <p:ph idx="1"/>
          </p:nvPr>
        </p:nvSpPr>
        <p:spPr>
          <a:xfrm>
            <a:off x="179512" y="1268760"/>
            <a:ext cx="8784976" cy="5328592"/>
          </a:xfrm>
        </p:spPr>
        <p:txBody>
          <a:bodyPr/>
          <a:lstStyle/>
          <a:p>
            <a:pPr lvl="0" algn="justLow">
              <a:lnSpc>
                <a:spcPct val="150000"/>
              </a:lnSpc>
              <a:buFont typeface="+mj-lt"/>
              <a:buAutoNum type="arabicPeriod"/>
            </a:pPr>
            <a:r>
              <a:rPr lang="ar-IQ" dirty="0">
                <a:ea typeface="Calibri"/>
                <a:cs typeface="Times New Roman"/>
              </a:rPr>
              <a:t>عدم وجود معلومات كاملة عن الموقف. </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اصدار احكام </a:t>
            </a:r>
            <a:r>
              <a:rPr lang="ar-IQ" dirty="0" err="1">
                <a:ea typeface="Calibri"/>
                <a:cs typeface="Times New Roman"/>
              </a:rPr>
              <a:t>بناءاً</a:t>
            </a:r>
            <a:r>
              <a:rPr lang="ar-IQ" dirty="0">
                <a:ea typeface="Calibri"/>
                <a:cs typeface="Times New Roman"/>
              </a:rPr>
              <a:t> على معلومات لا صلة لها بالموضوع الحالي. </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رغبة في ادراك </a:t>
            </a:r>
            <a:r>
              <a:rPr lang="ar-IQ" dirty="0" err="1">
                <a:ea typeface="Calibri"/>
                <a:cs typeface="Times New Roman"/>
              </a:rPr>
              <a:t>ماهو</a:t>
            </a:r>
            <a:r>
              <a:rPr lang="ar-IQ" dirty="0">
                <a:ea typeface="Calibri"/>
                <a:cs typeface="Times New Roman"/>
              </a:rPr>
              <a:t> مستحب وليس </a:t>
            </a:r>
            <a:r>
              <a:rPr lang="ar-IQ" dirty="0" err="1">
                <a:ea typeface="Calibri"/>
                <a:cs typeface="Times New Roman"/>
              </a:rPr>
              <a:t>ماهو</a:t>
            </a:r>
            <a:r>
              <a:rPr lang="ar-IQ" dirty="0">
                <a:ea typeface="Calibri"/>
                <a:cs typeface="Times New Roman"/>
              </a:rPr>
              <a:t> موجود فعلاً.</a:t>
            </a:r>
            <a:endParaRPr lang="en-US" sz="2000" dirty="0">
              <a:ea typeface="Calibri"/>
              <a:cs typeface="Arial"/>
            </a:endParaRPr>
          </a:p>
          <a:p>
            <a:r>
              <a:rPr lang="ar-IQ" dirty="0">
                <a:ea typeface="Calibri"/>
                <a:cs typeface="Times New Roman"/>
              </a:rPr>
              <a:t>التسرع في اصدار احكام على معلومات قديمة رغم وجود معلومات حديثة. </a:t>
            </a:r>
            <a:endParaRPr lang="ar-IQ" dirty="0"/>
          </a:p>
        </p:txBody>
      </p:sp>
    </p:spTree>
    <p:extLst>
      <p:ext uri="{BB962C8B-B14F-4D97-AF65-F5344CB8AC3E}">
        <p14:creationId xmlns:p14="http://schemas.microsoft.com/office/powerpoint/2010/main" val="1476246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10000"/>
          </a:bodyPr>
          <a:lstStyle/>
          <a:p>
            <a:pPr lvl="0" algn="justLow">
              <a:lnSpc>
                <a:spcPct val="150000"/>
              </a:lnSpc>
              <a:buFont typeface="+mj-lt"/>
              <a:buAutoNum type="arabicPeriod"/>
            </a:pPr>
            <a:r>
              <a:rPr lang="ar-IQ" dirty="0">
                <a:ea typeface="Calibri"/>
                <a:cs typeface="Times New Roman"/>
              </a:rPr>
              <a:t>السماح بتدخل القيم والخصائص الذاتية لما يتم ادراكه فيما يتصل بالناس.</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قبول التصنيفات وتفسير الاشياء خارج نطاق السياق العام لها مثل/رجال الدين.</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الاضطراب يولد حالة من تشويش الفرد يخلق ادراك خطأ.</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تخيل وتصور الاشياء (استاذ حامل ملفه بها اوراق يتصور الطلبة انها اوراق امتحاناتهم).</a:t>
            </a:r>
            <a:endParaRPr lang="en-US" sz="2000" dirty="0">
              <a:ea typeface="Calibri"/>
              <a:cs typeface="Arial"/>
            </a:endParaRPr>
          </a:p>
          <a:p>
            <a:endParaRPr lang="ar-IQ" dirty="0"/>
          </a:p>
        </p:txBody>
      </p:sp>
    </p:spTree>
    <p:extLst>
      <p:ext uri="{BB962C8B-B14F-4D97-AF65-F5344CB8AC3E}">
        <p14:creationId xmlns:p14="http://schemas.microsoft.com/office/powerpoint/2010/main" val="25174091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طرائق تصويب الاخطاء </a:t>
            </a:r>
            <a:r>
              <a:rPr lang="ar-IQ" u="sng" dirty="0" err="1">
                <a:ea typeface="Calibri"/>
              </a:rPr>
              <a:t>للادراك</a:t>
            </a:r>
            <a:endParaRPr lang="ar-IQ" dirty="0"/>
          </a:p>
        </p:txBody>
      </p:sp>
      <p:sp>
        <p:nvSpPr>
          <p:cNvPr id="3" name="عنصر نائب للمحتوى 2"/>
          <p:cNvSpPr>
            <a:spLocks noGrp="1"/>
          </p:cNvSpPr>
          <p:nvPr>
            <p:ph idx="1"/>
          </p:nvPr>
        </p:nvSpPr>
        <p:spPr>
          <a:xfrm>
            <a:off x="683568" y="1628800"/>
            <a:ext cx="8229600" cy="4525963"/>
          </a:xfrm>
        </p:spPr>
        <p:txBody>
          <a:bodyPr/>
          <a:lstStyle/>
          <a:p>
            <a:pPr lvl="0" algn="justLow">
              <a:lnSpc>
                <a:spcPct val="150000"/>
              </a:lnSpc>
              <a:buFont typeface="+mj-lt"/>
              <a:buAutoNum type="arabicPeriod"/>
            </a:pPr>
            <a:r>
              <a:rPr lang="ar-IQ" dirty="0">
                <a:ea typeface="Calibri"/>
                <a:cs typeface="Times New Roman"/>
              </a:rPr>
              <a:t>التريث </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جمع المعلومات</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الوعي بالخبرات الشخصية وتأثيرها.</a:t>
            </a:r>
            <a:endParaRPr lang="en-US" sz="2000" dirty="0">
              <a:ea typeface="Calibri"/>
              <a:cs typeface="Arial"/>
            </a:endParaRPr>
          </a:p>
          <a:p>
            <a:r>
              <a:rPr lang="ar-IQ" dirty="0">
                <a:ea typeface="Calibri"/>
                <a:cs typeface="Times New Roman"/>
              </a:rPr>
              <a:t>فهم الذات ونقاط القوة والضعف فيها.</a:t>
            </a:r>
            <a:endParaRPr lang="ar-IQ" dirty="0"/>
          </a:p>
        </p:txBody>
      </p:sp>
    </p:spTree>
    <p:extLst>
      <p:ext uri="{BB962C8B-B14F-4D97-AF65-F5344CB8AC3E}">
        <p14:creationId xmlns:p14="http://schemas.microsoft.com/office/powerpoint/2010/main" val="36420250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a:lnSpc>
                <a:spcPct val="150000"/>
              </a:lnSpc>
            </a:pPr>
            <a:r>
              <a:rPr lang="ar-IQ" dirty="0">
                <a:ea typeface="Calibri"/>
              </a:rPr>
              <a:t>(</a:t>
            </a:r>
            <a:r>
              <a:rPr lang="ar-IQ" u="sng" dirty="0">
                <a:ea typeface="Calibri"/>
              </a:rPr>
              <a:t>الدوافع و الحوافز</a:t>
            </a:r>
            <a:r>
              <a:rPr lang="ar-IQ" dirty="0">
                <a:ea typeface="Calibri"/>
              </a:rPr>
              <a:t>)</a:t>
            </a:r>
            <a:r>
              <a:rPr lang="en-US" sz="3200" dirty="0">
                <a:ea typeface="Calibri"/>
                <a:cs typeface="Arial"/>
              </a:rPr>
              <a:t/>
            </a:r>
            <a:br>
              <a:rPr lang="en-US" sz="3200" dirty="0">
                <a:ea typeface="Calibri"/>
                <a:cs typeface="Arial"/>
              </a:rPr>
            </a:br>
            <a:endParaRPr lang="ar-IQ" dirty="0"/>
          </a:p>
        </p:txBody>
      </p:sp>
      <p:sp>
        <p:nvSpPr>
          <p:cNvPr id="3" name="عنصر نائب للمحتوى 2"/>
          <p:cNvSpPr>
            <a:spLocks noGrp="1"/>
          </p:cNvSpPr>
          <p:nvPr>
            <p:ph idx="1"/>
          </p:nvPr>
        </p:nvSpPr>
        <p:spPr/>
        <p:txBody>
          <a:bodyPr/>
          <a:lstStyle/>
          <a:p>
            <a:r>
              <a:rPr lang="ar-IQ" u="sng" dirty="0">
                <a:ea typeface="Calibri"/>
                <a:cs typeface="Times New Roman"/>
              </a:rPr>
              <a:t>الدوافع : المفهوم:</a:t>
            </a:r>
            <a:r>
              <a:rPr lang="ar-IQ" dirty="0">
                <a:ea typeface="Calibri"/>
                <a:cs typeface="Times New Roman"/>
              </a:rPr>
              <a:t> رغبة الفرد في بذل اقصى جهود ممكنة لتحقيق اهداف </a:t>
            </a:r>
            <a:r>
              <a:rPr lang="ar-IQ" dirty="0" err="1">
                <a:ea typeface="Calibri"/>
                <a:cs typeface="Times New Roman"/>
              </a:rPr>
              <a:t>منظمية</a:t>
            </a:r>
            <a:r>
              <a:rPr lang="ar-IQ" dirty="0">
                <a:ea typeface="Calibri"/>
                <a:cs typeface="Times New Roman"/>
              </a:rPr>
              <a:t> من اجل زيادة قدرته على تلبية احتياجاته فهي المحرك الداخلي للسلوك .</a:t>
            </a:r>
            <a:endParaRPr lang="ar-IQ" dirty="0"/>
          </a:p>
        </p:txBody>
      </p:sp>
    </p:spTree>
    <p:extLst>
      <p:ext uri="{BB962C8B-B14F-4D97-AF65-F5344CB8AC3E}">
        <p14:creationId xmlns:p14="http://schemas.microsoft.com/office/powerpoint/2010/main" val="12102807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a:lnSpc>
                <a:spcPct val="150000"/>
              </a:lnSpc>
            </a:pPr>
            <a:r>
              <a:rPr lang="ar-IQ" sz="2700" u="sng" dirty="0" smtClean="0">
                <a:ea typeface="Calibri"/>
              </a:rPr>
              <a:t/>
            </a:r>
            <a:br>
              <a:rPr lang="ar-IQ" sz="2700" u="sng" dirty="0" smtClean="0">
                <a:ea typeface="Calibri"/>
              </a:rPr>
            </a:br>
            <a:r>
              <a:rPr lang="ar-IQ" sz="2700" u="sng" dirty="0">
                <a:ea typeface="Calibri"/>
              </a:rPr>
              <a:t/>
            </a:r>
            <a:br>
              <a:rPr lang="ar-IQ" sz="2700" u="sng" dirty="0">
                <a:ea typeface="Calibri"/>
              </a:rPr>
            </a:br>
            <a:r>
              <a:rPr lang="ar-IQ" sz="2700" u="sng" dirty="0" smtClean="0">
                <a:ea typeface="Calibri"/>
              </a:rPr>
              <a:t>نظريات</a:t>
            </a:r>
            <a:r>
              <a:rPr lang="ar-IQ" u="sng" dirty="0" smtClean="0">
                <a:ea typeface="Calibri"/>
              </a:rPr>
              <a:t> </a:t>
            </a:r>
            <a:r>
              <a:rPr lang="ar-IQ" u="sng" dirty="0">
                <a:ea typeface="Calibri"/>
              </a:rPr>
              <a:t>الدوافع:</a:t>
            </a:r>
            <a:r>
              <a:rPr lang="en-US" sz="3200" dirty="0">
                <a:ea typeface="Calibri"/>
                <a:cs typeface="Arial"/>
              </a:rPr>
              <a:t/>
            </a:r>
            <a:br>
              <a:rPr lang="en-US" sz="3200" dirty="0">
                <a:ea typeface="Calibri"/>
                <a:cs typeface="Arial"/>
              </a:rPr>
            </a:br>
            <a:r>
              <a:rPr lang="ar-IQ" dirty="0">
                <a:ea typeface="Calibri"/>
              </a:rPr>
              <a:t>1- </a:t>
            </a:r>
            <a:r>
              <a:rPr lang="en-US" dirty="0">
                <a:latin typeface="Times New Roman"/>
                <a:ea typeface="Calibri"/>
                <a:cs typeface="Arial"/>
              </a:rPr>
              <a:t>X,Y</a:t>
            </a:r>
            <a:r>
              <a:rPr lang="en-US" sz="3200" dirty="0">
                <a:ea typeface="Calibri"/>
                <a:cs typeface="Arial"/>
              </a:rPr>
              <a:t/>
            </a:r>
            <a:br>
              <a:rPr lang="en-US" sz="3200" dirty="0">
                <a:ea typeface="Calibri"/>
                <a:cs typeface="Arial"/>
              </a:rPr>
            </a:br>
            <a:endParaRPr lang="ar-IQ" dirty="0"/>
          </a:p>
        </p:txBody>
      </p:sp>
      <p:sp>
        <p:nvSpPr>
          <p:cNvPr id="3" name="عنصر نائب للمحتوى 2"/>
          <p:cNvSpPr>
            <a:spLocks noGrp="1"/>
          </p:cNvSpPr>
          <p:nvPr>
            <p:ph idx="1"/>
          </p:nvPr>
        </p:nvSpPr>
        <p:spPr>
          <a:xfrm>
            <a:off x="467544" y="2132856"/>
            <a:ext cx="8229600" cy="4525963"/>
          </a:xfrm>
        </p:spPr>
        <p:txBody>
          <a:bodyPr>
            <a:noAutofit/>
          </a:bodyPr>
          <a:lstStyle/>
          <a:p>
            <a:pPr algn="justLow">
              <a:lnSpc>
                <a:spcPct val="115000"/>
              </a:lnSpc>
            </a:pPr>
            <a:r>
              <a:rPr lang="ar-IQ" sz="2000" dirty="0">
                <a:ea typeface="Calibri"/>
                <a:cs typeface="Times New Roman"/>
              </a:rPr>
              <a:t>افتراضات  </a:t>
            </a:r>
            <a:r>
              <a:rPr lang="en-US" sz="2000" dirty="0">
                <a:latin typeface="Times New Roman"/>
                <a:ea typeface="Calibri"/>
                <a:cs typeface="Arial"/>
              </a:rPr>
              <a:t>X </a:t>
            </a:r>
            <a:r>
              <a:rPr lang="ar-IQ" sz="2000" dirty="0">
                <a:ea typeface="Calibri"/>
                <a:cs typeface="Times New Roman"/>
              </a:rPr>
              <a:t>تقوم على / ان الانسان سلبي لا يحب العمل</a:t>
            </a:r>
            <a:endParaRPr lang="en-US" sz="2000" dirty="0">
              <a:ea typeface="Calibri"/>
              <a:cs typeface="Arial"/>
            </a:endParaRPr>
          </a:p>
          <a:p>
            <a:pPr algn="justLow">
              <a:lnSpc>
                <a:spcPct val="115000"/>
              </a:lnSpc>
            </a:pPr>
            <a:r>
              <a:rPr lang="ar-IQ" sz="2000" dirty="0">
                <a:ea typeface="Calibri"/>
                <a:cs typeface="Times New Roman"/>
              </a:rPr>
              <a:t>                                 / ان الانسان كسول لا يرغب بتحمل المسؤولية </a:t>
            </a:r>
            <a:endParaRPr lang="en-US" sz="2000" dirty="0">
              <a:ea typeface="Calibri"/>
              <a:cs typeface="Arial"/>
            </a:endParaRPr>
          </a:p>
          <a:p>
            <a:pPr algn="justLow">
              <a:lnSpc>
                <a:spcPct val="115000"/>
              </a:lnSpc>
            </a:pPr>
            <a:r>
              <a:rPr lang="ar-IQ" sz="2000" dirty="0">
                <a:ea typeface="Calibri"/>
                <a:cs typeface="Times New Roman"/>
              </a:rPr>
              <a:t>                                 / ان العقاب وسيلة اساسية لدفع الانسان لكي يعمل </a:t>
            </a:r>
            <a:endParaRPr lang="en-US" sz="2000" dirty="0">
              <a:ea typeface="Calibri"/>
              <a:cs typeface="Arial"/>
            </a:endParaRPr>
          </a:p>
          <a:p>
            <a:pPr algn="justLow">
              <a:lnSpc>
                <a:spcPct val="115000"/>
              </a:lnSpc>
            </a:pPr>
            <a:r>
              <a:rPr lang="ar-IQ" sz="2000" dirty="0">
                <a:ea typeface="Calibri"/>
                <a:cs typeface="Times New Roman"/>
              </a:rPr>
              <a:t>                                 / ان الرقابة الشديدة والدقيقة </a:t>
            </a:r>
            <a:r>
              <a:rPr lang="ar-IQ" sz="2000" dirty="0" err="1">
                <a:ea typeface="Calibri"/>
                <a:cs typeface="Times New Roman"/>
              </a:rPr>
              <a:t>للانسان</a:t>
            </a:r>
            <a:r>
              <a:rPr lang="ar-IQ" sz="2000" dirty="0">
                <a:ea typeface="Calibri"/>
                <a:cs typeface="Times New Roman"/>
              </a:rPr>
              <a:t> تدفع الانسان لكي يعمل</a:t>
            </a:r>
            <a:endParaRPr lang="en-US" sz="2000" dirty="0">
              <a:ea typeface="Calibri"/>
              <a:cs typeface="Arial"/>
            </a:endParaRPr>
          </a:p>
          <a:p>
            <a:pPr algn="justLow">
              <a:lnSpc>
                <a:spcPct val="115000"/>
              </a:lnSpc>
            </a:pPr>
            <a:r>
              <a:rPr lang="ar-IQ" sz="2000" dirty="0">
                <a:ea typeface="Calibri"/>
                <a:cs typeface="Times New Roman"/>
              </a:rPr>
              <a:t>                                 / يفضل الانسان ان يقوده الاخرين</a:t>
            </a:r>
            <a:endParaRPr lang="en-US" sz="2000" dirty="0">
              <a:ea typeface="Calibri"/>
              <a:cs typeface="Arial"/>
            </a:endParaRPr>
          </a:p>
          <a:p>
            <a:pPr algn="justLow">
              <a:lnSpc>
                <a:spcPct val="115000"/>
              </a:lnSpc>
            </a:pPr>
            <a:r>
              <a:rPr lang="ar-IQ" sz="2000" dirty="0">
                <a:ea typeface="Calibri"/>
                <a:cs typeface="Times New Roman"/>
              </a:rPr>
              <a:t>                                 / تعتبر الاجر والمزايا المادية اهم حافز له </a:t>
            </a:r>
            <a:endParaRPr lang="en-US" sz="2000" dirty="0">
              <a:ea typeface="Calibri"/>
              <a:cs typeface="Arial"/>
            </a:endParaRPr>
          </a:p>
          <a:p>
            <a:endParaRPr lang="ar-IQ" sz="2000" dirty="0"/>
          </a:p>
        </p:txBody>
      </p:sp>
    </p:spTree>
    <p:extLst>
      <p:ext uri="{BB962C8B-B14F-4D97-AF65-F5344CB8AC3E}">
        <p14:creationId xmlns:p14="http://schemas.microsoft.com/office/powerpoint/2010/main" val="3631063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260648"/>
            <a:ext cx="8208912" cy="6120680"/>
          </a:xfrm>
        </p:spPr>
        <p:txBody>
          <a:bodyPr>
            <a:normAutofit fontScale="85000" lnSpcReduction="10000"/>
          </a:bodyPr>
          <a:lstStyle/>
          <a:p>
            <a:pPr algn="justLow">
              <a:lnSpc>
                <a:spcPct val="150000"/>
              </a:lnSpc>
            </a:pPr>
            <a:r>
              <a:rPr lang="ar-IQ" sz="3600" b="1" dirty="0">
                <a:ea typeface="Calibri"/>
                <a:cs typeface="Times New Roman"/>
              </a:rPr>
              <a:t>*علاقة علم النفس بعلم السلوك: </a:t>
            </a:r>
            <a:r>
              <a:rPr lang="ar-IQ" sz="3600" dirty="0">
                <a:ea typeface="Calibri"/>
                <a:cs typeface="Times New Roman"/>
              </a:rPr>
              <a:t> </a:t>
            </a:r>
            <a:endParaRPr lang="en-US" sz="2000" dirty="0">
              <a:ea typeface="Calibri"/>
              <a:cs typeface="Arial"/>
            </a:endParaRPr>
          </a:p>
          <a:p>
            <a:pPr algn="justLow">
              <a:lnSpc>
                <a:spcPct val="150000"/>
              </a:lnSpc>
            </a:pPr>
            <a:r>
              <a:rPr lang="en-US" sz="3600" dirty="0" smtClean="0">
                <a:effectLst/>
                <a:latin typeface="Times New Roman"/>
                <a:ea typeface="Calibri"/>
                <a:cs typeface="Arial"/>
              </a:rPr>
              <a:t>  </a:t>
            </a:r>
            <a:r>
              <a:rPr lang="ar-IQ" dirty="0">
                <a:ea typeface="Calibri"/>
                <a:cs typeface="Times New Roman"/>
              </a:rPr>
              <a:t>الاول يهتم بدراسة نفسية الانسان وسلوكه والظروف المصاحبة لهذا السلوك مما يساعد على فهمه وزيادة قدرة التنبؤ به وضبطه سواء كان سلوك ظاهري مباشر او مستتر غير مباشر. وكذلك يهتم بدراسة دوافع الانسان, نمط سلوكه وكيفية علاقته وارتباطه بتحقيق اهداف المنظمة والفرد معاً مثال: هدف علم النفس التطبيقي يخدم اهداف المنظمة في زيادة الانتاجية , فهم النمط الثقافي للفرد الانساني في المنظمة , زيادة التوافق , فهم القيم , الاتجاهات , الاخلاقيات , تحسين نوعية العمل، و فهم المبادئ الاساسية والخطوط العامة , تحقيق استقرار وظيفي .</a:t>
            </a:r>
            <a:endParaRPr lang="en-US" sz="2000" dirty="0">
              <a:ea typeface="Calibri"/>
              <a:cs typeface="Arial"/>
            </a:endParaRPr>
          </a:p>
          <a:p>
            <a:endParaRPr lang="ar-IQ" dirty="0"/>
          </a:p>
        </p:txBody>
      </p:sp>
    </p:spTree>
    <p:extLst>
      <p:ext uri="{BB962C8B-B14F-4D97-AF65-F5344CB8AC3E}">
        <p14:creationId xmlns:p14="http://schemas.microsoft.com/office/powerpoint/2010/main" val="9251713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435280" cy="6009531"/>
          </a:xfrm>
        </p:spPr>
        <p:txBody>
          <a:bodyPr>
            <a:normAutofit fontScale="92500" lnSpcReduction="10000"/>
          </a:bodyPr>
          <a:lstStyle/>
          <a:p>
            <a:pPr algn="justLow">
              <a:lnSpc>
                <a:spcPct val="150000"/>
              </a:lnSpc>
            </a:pPr>
            <a:r>
              <a:rPr lang="ar-IQ" dirty="0">
                <a:ea typeface="Calibri"/>
                <a:cs typeface="Times New Roman"/>
              </a:rPr>
              <a:t>افتراضات </a:t>
            </a:r>
            <a:r>
              <a:rPr lang="en-US" dirty="0">
                <a:latin typeface="Times New Roman"/>
                <a:ea typeface="Calibri"/>
                <a:cs typeface="Arial"/>
              </a:rPr>
              <a:t>Y</a:t>
            </a:r>
            <a:r>
              <a:rPr lang="ar-IQ" dirty="0">
                <a:ea typeface="Calibri"/>
                <a:cs typeface="Times New Roman"/>
              </a:rPr>
              <a:t> </a:t>
            </a:r>
            <a:endParaRPr lang="en-US" sz="2000" dirty="0">
              <a:ea typeface="Calibri"/>
              <a:cs typeface="Arial"/>
            </a:endParaRPr>
          </a:p>
          <a:p>
            <a:pPr algn="justLow">
              <a:lnSpc>
                <a:spcPct val="150000"/>
              </a:lnSpc>
            </a:pPr>
            <a:r>
              <a:rPr lang="ar-IQ" dirty="0">
                <a:ea typeface="Calibri"/>
                <a:cs typeface="Times New Roman"/>
              </a:rPr>
              <a:t>1- تقوم على / ان الانسان له اهداف شخصية </a:t>
            </a:r>
            <a:endParaRPr lang="en-US" sz="2000" dirty="0">
              <a:ea typeface="Calibri"/>
              <a:cs typeface="Arial"/>
            </a:endParaRPr>
          </a:p>
          <a:p>
            <a:pPr algn="justLow">
              <a:lnSpc>
                <a:spcPct val="150000"/>
              </a:lnSpc>
            </a:pPr>
            <a:r>
              <a:rPr lang="ar-IQ" dirty="0">
                <a:ea typeface="Calibri"/>
                <a:cs typeface="Times New Roman"/>
              </a:rPr>
              <a:t>               </a:t>
            </a:r>
            <a:r>
              <a:rPr lang="en-US" dirty="0">
                <a:latin typeface="Times New Roman"/>
                <a:ea typeface="Calibri"/>
                <a:cs typeface="Arial"/>
              </a:rPr>
              <a:t>  </a:t>
            </a:r>
            <a:r>
              <a:rPr lang="ar-IQ" dirty="0">
                <a:ea typeface="Calibri"/>
                <a:cs typeface="Times New Roman"/>
              </a:rPr>
              <a:t>/ ان الانسان مغروس فيه الاحساس بالمسؤولية والتوجه نحو الاهداف </a:t>
            </a:r>
            <a:endParaRPr lang="en-US" sz="2000" dirty="0">
              <a:ea typeface="Calibri"/>
              <a:cs typeface="Arial"/>
            </a:endParaRPr>
          </a:p>
          <a:p>
            <a:pPr algn="justLow">
              <a:lnSpc>
                <a:spcPct val="150000"/>
              </a:lnSpc>
            </a:pPr>
            <a:r>
              <a:rPr lang="ar-IQ" dirty="0">
                <a:ea typeface="Calibri"/>
                <a:cs typeface="Times New Roman"/>
              </a:rPr>
              <a:t>             </a:t>
            </a:r>
            <a:r>
              <a:rPr lang="en-US" dirty="0">
                <a:latin typeface="Times New Roman"/>
                <a:ea typeface="Calibri"/>
                <a:cs typeface="Arial"/>
              </a:rPr>
              <a:t>  </a:t>
            </a:r>
            <a:r>
              <a:rPr lang="ar-IQ" dirty="0">
                <a:ea typeface="Calibri"/>
                <a:cs typeface="Times New Roman"/>
              </a:rPr>
              <a:t>  / الانسان يطلب الحركة في العمل والتحرر من القيود </a:t>
            </a:r>
            <a:endParaRPr lang="en-US" sz="2000" dirty="0">
              <a:ea typeface="Calibri"/>
              <a:cs typeface="Arial"/>
            </a:endParaRPr>
          </a:p>
          <a:p>
            <a:pPr algn="justLow">
              <a:lnSpc>
                <a:spcPct val="150000"/>
              </a:lnSpc>
            </a:pPr>
            <a:r>
              <a:rPr lang="ar-IQ" dirty="0">
                <a:ea typeface="Calibri"/>
                <a:cs typeface="Times New Roman"/>
              </a:rPr>
              <a:t>            </a:t>
            </a:r>
            <a:r>
              <a:rPr lang="en-US" dirty="0">
                <a:latin typeface="Times New Roman"/>
                <a:ea typeface="Calibri"/>
                <a:cs typeface="Arial"/>
              </a:rPr>
              <a:t>  </a:t>
            </a:r>
            <a:r>
              <a:rPr lang="ar-IQ" dirty="0">
                <a:ea typeface="Calibri"/>
                <a:cs typeface="Times New Roman"/>
              </a:rPr>
              <a:t>   / يفضل ان يكون قائد وليس تابع</a:t>
            </a:r>
            <a:endParaRPr lang="en-US" sz="2000" dirty="0">
              <a:ea typeface="Calibri"/>
              <a:cs typeface="Arial"/>
            </a:endParaRPr>
          </a:p>
          <a:p>
            <a:pPr algn="justLow">
              <a:lnSpc>
                <a:spcPct val="150000"/>
              </a:lnSpc>
            </a:pPr>
            <a:r>
              <a:rPr lang="ar-IQ" dirty="0">
                <a:ea typeface="Calibri"/>
                <a:cs typeface="Times New Roman"/>
              </a:rPr>
              <a:t>            </a:t>
            </a:r>
            <a:r>
              <a:rPr lang="en-US" dirty="0">
                <a:latin typeface="Times New Roman"/>
                <a:ea typeface="Calibri"/>
                <a:cs typeface="Arial"/>
              </a:rPr>
              <a:t>  </a:t>
            </a:r>
            <a:r>
              <a:rPr lang="ar-IQ" dirty="0">
                <a:ea typeface="Calibri"/>
                <a:cs typeface="Times New Roman"/>
              </a:rPr>
              <a:t>   / يشجع النقد الذاتي كوسيلة لتقييم العاملين </a:t>
            </a:r>
            <a:endParaRPr lang="en-US" sz="2000" dirty="0">
              <a:ea typeface="Calibri"/>
              <a:cs typeface="Arial"/>
            </a:endParaRPr>
          </a:p>
          <a:p>
            <a:pPr algn="justLow">
              <a:lnSpc>
                <a:spcPct val="150000"/>
              </a:lnSpc>
            </a:pPr>
            <a:r>
              <a:rPr lang="ar-IQ" dirty="0">
                <a:ea typeface="Calibri"/>
                <a:cs typeface="Times New Roman"/>
              </a:rPr>
              <a:t>             </a:t>
            </a:r>
            <a:r>
              <a:rPr lang="en-US" dirty="0">
                <a:latin typeface="Times New Roman"/>
                <a:ea typeface="Calibri"/>
                <a:cs typeface="Arial"/>
              </a:rPr>
              <a:t>  </a:t>
            </a:r>
            <a:r>
              <a:rPr lang="ar-IQ" dirty="0">
                <a:ea typeface="Calibri"/>
                <a:cs typeface="Times New Roman"/>
              </a:rPr>
              <a:t>  / الانسان يأمل في المكافأة وليس خوفاً من العقوبة .</a:t>
            </a:r>
            <a:endParaRPr lang="en-US" sz="2000" dirty="0">
              <a:ea typeface="Calibri"/>
              <a:cs typeface="Arial"/>
            </a:endParaRPr>
          </a:p>
          <a:p>
            <a:endParaRPr lang="ar-IQ" dirty="0"/>
          </a:p>
        </p:txBody>
      </p:sp>
    </p:spTree>
    <p:extLst>
      <p:ext uri="{BB962C8B-B14F-4D97-AF65-F5344CB8AC3E}">
        <p14:creationId xmlns:p14="http://schemas.microsoft.com/office/powerpoint/2010/main" val="38249658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91264" cy="5937523"/>
          </a:xfrm>
        </p:spPr>
        <p:txBody>
          <a:bodyPr>
            <a:normAutofit fontScale="92500" lnSpcReduction="20000"/>
          </a:bodyPr>
          <a:lstStyle/>
          <a:p>
            <a:pPr algn="justLow">
              <a:lnSpc>
                <a:spcPct val="150000"/>
              </a:lnSpc>
            </a:pPr>
            <a:r>
              <a:rPr lang="ar-IQ" dirty="0">
                <a:ea typeface="Calibri"/>
                <a:cs typeface="Times New Roman"/>
              </a:rPr>
              <a:t>نظرية </a:t>
            </a:r>
            <a:r>
              <a:rPr lang="ar-IQ" dirty="0" err="1">
                <a:ea typeface="Calibri"/>
                <a:cs typeface="Times New Roman"/>
              </a:rPr>
              <a:t>ماسلو</a:t>
            </a:r>
            <a:r>
              <a:rPr lang="ar-IQ" dirty="0">
                <a:ea typeface="Calibri"/>
                <a:cs typeface="Times New Roman"/>
              </a:rPr>
              <a:t> ابراهام /سلم الحاجات </a:t>
            </a:r>
            <a:endParaRPr lang="en-US" sz="2000" dirty="0">
              <a:ea typeface="Calibri"/>
              <a:cs typeface="Arial"/>
            </a:endParaRPr>
          </a:p>
          <a:p>
            <a:pPr algn="justLow">
              <a:lnSpc>
                <a:spcPct val="150000"/>
              </a:lnSpc>
            </a:pPr>
            <a:r>
              <a:rPr lang="ar-IQ" dirty="0">
                <a:ea typeface="Calibri"/>
                <a:cs typeface="Times New Roman"/>
              </a:rPr>
              <a:t>ترتكز على ان دافعية شيء ذاتي لا يمكن ان تكون مفروضة من الاخرين .تقوم النظرية على </a:t>
            </a:r>
            <a:endParaRPr lang="en-US" sz="2000" dirty="0">
              <a:ea typeface="Calibri"/>
              <a:cs typeface="Arial"/>
            </a:endParaRPr>
          </a:p>
          <a:p>
            <a:pPr algn="justLow">
              <a:lnSpc>
                <a:spcPct val="150000"/>
              </a:lnSpc>
            </a:pPr>
            <a:r>
              <a:rPr lang="ar-IQ" dirty="0">
                <a:ea typeface="Calibri"/>
                <a:cs typeface="Times New Roman"/>
              </a:rPr>
              <a:t>*تدرج (الاسفل هي الاكثر أهمية، ان منعت يصعب عليه العيش)</a:t>
            </a:r>
            <a:endParaRPr lang="en-US" sz="2000" dirty="0">
              <a:ea typeface="Calibri"/>
              <a:cs typeface="Arial"/>
            </a:endParaRPr>
          </a:p>
          <a:p>
            <a:pPr algn="justLow">
              <a:lnSpc>
                <a:spcPct val="150000"/>
              </a:lnSpc>
            </a:pPr>
            <a:r>
              <a:rPr lang="ar-IQ" dirty="0">
                <a:ea typeface="Calibri"/>
                <a:cs typeface="Times New Roman"/>
              </a:rPr>
              <a:t>*اشباع الحاجة لمستوى ما يظهر الحاجة التالية ويزداد الرغبة بها لتصبح دافع له لتحقيقها</a:t>
            </a:r>
            <a:endParaRPr lang="en-US" sz="2000" dirty="0">
              <a:ea typeface="Calibri"/>
              <a:cs typeface="Arial"/>
            </a:endParaRPr>
          </a:p>
          <a:p>
            <a:pPr algn="justLow">
              <a:lnSpc>
                <a:spcPct val="150000"/>
              </a:lnSpc>
            </a:pPr>
            <a:r>
              <a:rPr lang="ar-IQ" dirty="0">
                <a:ea typeface="Calibri"/>
                <a:cs typeface="Times New Roman"/>
              </a:rPr>
              <a:t>*عدم اشباع تلك الحاجات خاصة تلك التي في قمة الهرم تجعل العاملين سلبيين غير متعاونين مع الادارة واحياناً يسلكون سلوك عدواني . </a:t>
            </a:r>
            <a:endParaRPr lang="en-US" sz="2000" dirty="0">
              <a:ea typeface="Calibri"/>
              <a:cs typeface="Arial"/>
            </a:endParaRPr>
          </a:p>
          <a:p>
            <a:endParaRPr lang="ar-IQ" dirty="0"/>
          </a:p>
        </p:txBody>
      </p:sp>
    </p:spTree>
    <p:extLst>
      <p:ext uri="{BB962C8B-B14F-4D97-AF65-F5344CB8AC3E}">
        <p14:creationId xmlns:p14="http://schemas.microsoft.com/office/powerpoint/2010/main" val="15994507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507288" cy="6480720"/>
          </a:xfrm>
        </p:spPr>
        <p:txBody>
          <a:bodyPr>
            <a:normAutofit fontScale="85000" lnSpcReduction="10000"/>
          </a:bodyPr>
          <a:lstStyle/>
          <a:p>
            <a:pPr algn="justLow">
              <a:lnSpc>
                <a:spcPct val="150000"/>
              </a:lnSpc>
            </a:pPr>
            <a:r>
              <a:rPr lang="ar-IQ" dirty="0">
                <a:ea typeface="Calibri"/>
                <a:cs typeface="Times New Roman"/>
              </a:rPr>
              <a:t>- نظرية </a:t>
            </a:r>
            <a:r>
              <a:rPr lang="ar-IQ" dirty="0" err="1">
                <a:ea typeface="Calibri"/>
                <a:cs typeface="Times New Roman"/>
              </a:rPr>
              <a:t>هيرزبرك</a:t>
            </a:r>
            <a:r>
              <a:rPr lang="ar-IQ" dirty="0">
                <a:ea typeface="Calibri"/>
                <a:cs typeface="Times New Roman"/>
              </a:rPr>
              <a:t> (العوامل الوقائية والعوامل الدافعية)</a:t>
            </a:r>
            <a:endParaRPr lang="en-US" sz="2000" dirty="0">
              <a:ea typeface="Calibri"/>
              <a:cs typeface="Arial"/>
            </a:endParaRPr>
          </a:p>
          <a:p>
            <a:pPr algn="justLow">
              <a:lnSpc>
                <a:spcPct val="150000"/>
              </a:lnSpc>
            </a:pPr>
            <a:r>
              <a:rPr lang="ar-IQ" dirty="0" err="1">
                <a:ea typeface="Calibri"/>
                <a:cs typeface="Times New Roman"/>
              </a:rPr>
              <a:t>هيرزبرك</a:t>
            </a:r>
            <a:r>
              <a:rPr lang="ar-IQ" dirty="0">
                <a:ea typeface="Calibri"/>
                <a:cs typeface="Times New Roman"/>
              </a:rPr>
              <a:t> اشار الى وجود فئتين الوقائية تتمثل في: </a:t>
            </a:r>
            <a:endParaRPr lang="en-US" sz="2000" dirty="0">
              <a:ea typeface="Calibri"/>
              <a:cs typeface="Arial"/>
            </a:endParaRPr>
          </a:p>
          <a:p>
            <a:pPr algn="justLow">
              <a:lnSpc>
                <a:spcPct val="150000"/>
              </a:lnSpc>
            </a:pPr>
            <a:r>
              <a:rPr lang="ar-IQ" dirty="0">
                <a:ea typeface="Calibri"/>
                <a:cs typeface="Times New Roman"/>
              </a:rPr>
              <a:t>السياسة للشركة وادارتها , نمط الاشراف , العلاقة مع الرؤساء , ظروف العمل , الراتب , المركز الاجتماعي ,الامن الوظيفي , التأثير على الحياة الشخصية.</a:t>
            </a:r>
            <a:endParaRPr lang="en-US" sz="2000" dirty="0">
              <a:ea typeface="Calibri"/>
              <a:cs typeface="Arial"/>
            </a:endParaRPr>
          </a:p>
          <a:p>
            <a:pPr algn="justLow">
              <a:lnSpc>
                <a:spcPct val="150000"/>
              </a:lnSpc>
            </a:pPr>
            <a:r>
              <a:rPr lang="ar-IQ" dirty="0">
                <a:ea typeface="Calibri"/>
                <a:cs typeface="Times New Roman"/>
              </a:rPr>
              <a:t>ان وجود تلك العوامل </a:t>
            </a:r>
            <a:r>
              <a:rPr lang="ar-IQ" dirty="0" err="1">
                <a:ea typeface="Calibri"/>
                <a:cs typeface="Times New Roman"/>
              </a:rPr>
              <a:t>لاتثير</a:t>
            </a:r>
            <a:r>
              <a:rPr lang="ar-IQ" dirty="0">
                <a:ea typeface="Calibri"/>
                <a:cs typeface="Times New Roman"/>
              </a:rPr>
              <a:t> الدافعية ولا تعمل لزيادة الانتاج بل تمنح حالة عدم الرضا والتمرد والاضراب عن العمل. في حين ان العوامل الدافعية ترتكز على الشعور </a:t>
            </a:r>
            <a:r>
              <a:rPr lang="ar-IQ" dirty="0" err="1">
                <a:ea typeface="Calibri"/>
                <a:cs typeface="Times New Roman"/>
              </a:rPr>
              <a:t>بالانجاز</a:t>
            </a:r>
            <a:r>
              <a:rPr lang="ar-IQ" dirty="0">
                <a:ea typeface="Calibri"/>
                <a:cs typeface="Times New Roman"/>
              </a:rPr>
              <a:t> , الشعور باعتراف الاخرين </a:t>
            </a:r>
            <a:r>
              <a:rPr lang="ar-IQ" dirty="0" err="1">
                <a:ea typeface="Calibri"/>
                <a:cs typeface="Times New Roman"/>
              </a:rPr>
              <a:t>باهمية</a:t>
            </a:r>
            <a:r>
              <a:rPr lang="ar-IQ" dirty="0">
                <a:ea typeface="Calibri"/>
                <a:cs typeface="Times New Roman"/>
              </a:rPr>
              <a:t> دورهم في التنظيم , اهمية العمل نفسه كونه ابداع فيه تحدي , رغبة الفرد في تحمل المسؤولية , امكانية التقدم في الوظيفة , التطور والنمو الشخصي .</a:t>
            </a:r>
            <a:endParaRPr lang="en-US" sz="2000" dirty="0">
              <a:ea typeface="Calibri"/>
              <a:cs typeface="Arial"/>
            </a:endParaRPr>
          </a:p>
          <a:p>
            <a:endParaRPr lang="ar-IQ" dirty="0"/>
          </a:p>
        </p:txBody>
      </p:sp>
    </p:spTree>
    <p:extLst>
      <p:ext uri="{BB962C8B-B14F-4D97-AF65-F5344CB8AC3E}">
        <p14:creationId xmlns:p14="http://schemas.microsoft.com/office/powerpoint/2010/main" val="34830435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Low">
              <a:lnSpc>
                <a:spcPct val="150000"/>
              </a:lnSpc>
            </a:pPr>
            <a:r>
              <a:rPr lang="ar-IQ" dirty="0">
                <a:ea typeface="Calibri"/>
                <a:cs typeface="Times New Roman"/>
              </a:rPr>
              <a:t>تلك العوامل تعمل على تحسين الانتاج </a:t>
            </a:r>
            <a:r>
              <a:rPr lang="ar-IQ" dirty="0" err="1">
                <a:ea typeface="Calibri"/>
                <a:cs typeface="Times New Roman"/>
              </a:rPr>
              <a:t>لانها</a:t>
            </a:r>
            <a:r>
              <a:rPr lang="ar-IQ" dirty="0">
                <a:ea typeface="Calibri"/>
                <a:cs typeface="Times New Roman"/>
              </a:rPr>
              <a:t> دوافع ذاتية , توفر شعور ايجابي , وتمنح فرص للتطور الشخصي</a:t>
            </a:r>
            <a:endParaRPr lang="en-US" sz="2000" dirty="0">
              <a:ea typeface="Calibri"/>
              <a:cs typeface="Arial"/>
            </a:endParaRPr>
          </a:p>
          <a:p>
            <a:endParaRPr lang="ar-IQ" dirty="0"/>
          </a:p>
        </p:txBody>
      </p:sp>
    </p:spTree>
    <p:extLst>
      <p:ext uri="{BB962C8B-B14F-4D97-AF65-F5344CB8AC3E}">
        <p14:creationId xmlns:p14="http://schemas.microsoft.com/office/powerpoint/2010/main" val="13338409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435280" cy="6408712"/>
          </a:xfrm>
        </p:spPr>
        <p:txBody>
          <a:bodyPr>
            <a:normAutofit fontScale="92500"/>
          </a:bodyPr>
          <a:lstStyle/>
          <a:p>
            <a:pPr algn="justLow">
              <a:lnSpc>
                <a:spcPct val="150000"/>
              </a:lnSpc>
              <a:tabLst>
                <a:tab pos="1259205" algn="l"/>
                <a:tab pos="1442085" algn="l"/>
                <a:tab pos="2637155" algn="ctr"/>
              </a:tabLst>
            </a:pPr>
            <a:r>
              <a:rPr lang="ar-IQ" dirty="0">
                <a:ea typeface="Calibri"/>
                <a:cs typeface="Times New Roman"/>
              </a:rPr>
              <a:t>نظرية الوجود و الانتماء (</a:t>
            </a:r>
            <a:r>
              <a:rPr lang="ar-IQ" dirty="0" err="1">
                <a:ea typeface="Calibri"/>
                <a:cs typeface="Times New Roman"/>
              </a:rPr>
              <a:t>الدرفر</a:t>
            </a:r>
            <a:r>
              <a:rPr lang="ar-IQ" dirty="0">
                <a:ea typeface="Calibri"/>
                <a:cs typeface="Times New Roman"/>
              </a:rPr>
              <a:t>)</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a:t>
            </a:r>
            <a:r>
              <a:rPr lang="ar-IQ" dirty="0" err="1">
                <a:ea typeface="Calibri"/>
                <a:cs typeface="Times New Roman"/>
              </a:rPr>
              <a:t>الدرفر</a:t>
            </a:r>
            <a:r>
              <a:rPr lang="ar-IQ" dirty="0">
                <a:ea typeface="Calibri"/>
                <a:cs typeface="Times New Roman"/>
              </a:rPr>
              <a:t> قلص مجموعات الحاجات الخمسة الى ثلاث وتكون مماثلة لما جاء به </a:t>
            </a:r>
            <a:r>
              <a:rPr lang="ar-IQ" dirty="0" err="1">
                <a:ea typeface="Calibri"/>
                <a:cs typeface="Times New Roman"/>
              </a:rPr>
              <a:t>ماسلو</a:t>
            </a:r>
            <a:r>
              <a:rPr lang="ar-IQ" dirty="0">
                <a:ea typeface="Calibri"/>
                <a:cs typeface="Times New Roman"/>
              </a:rPr>
              <a:t> في الفسيولوجية  , النمو , تحقيق الذات </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لم يؤكد ضرورة تحفيز العاملين بالتسلسل الخاص </a:t>
            </a:r>
            <a:r>
              <a:rPr lang="ar-IQ" dirty="0" err="1">
                <a:ea typeface="Calibri"/>
                <a:cs typeface="Times New Roman"/>
              </a:rPr>
              <a:t>لماسلو</a:t>
            </a:r>
            <a:r>
              <a:rPr lang="ar-IQ" dirty="0">
                <a:ea typeface="Calibri"/>
                <a:cs typeface="Times New Roman"/>
              </a:rPr>
              <a:t> كأن يوجد متغيرات يمكن ان تؤثر على الاهمية النسبية لهذه الحاجات مثلاً فشل في تحقيق حاجة عليا يعمل الى زيادة الرغبة في اشباع الحاجات الادنى منها .</a:t>
            </a:r>
            <a:endParaRPr lang="en-US" sz="2000" dirty="0">
              <a:ea typeface="Calibri"/>
              <a:cs typeface="Arial"/>
            </a:endParaRPr>
          </a:p>
          <a:p>
            <a:r>
              <a:rPr lang="ar-IQ" dirty="0">
                <a:ea typeface="Calibri"/>
                <a:cs typeface="Times New Roman"/>
              </a:rPr>
              <a:t>- يقر بالفروق الفردية بين الناس بسبب عوامل التعلم , الخلفية الاجتماعية , نمط الثقافة </a:t>
            </a:r>
            <a:endParaRPr lang="ar-IQ" dirty="0"/>
          </a:p>
        </p:txBody>
      </p:sp>
    </p:spTree>
    <p:extLst>
      <p:ext uri="{BB962C8B-B14F-4D97-AF65-F5344CB8AC3E}">
        <p14:creationId xmlns:p14="http://schemas.microsoft.com/office/powerpoint/2010/main" val="18278212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Low">
              <a:lnSpc>
                <a:spcPct val="150000"/>
              </a:lnSpc>
              <a:tabLst>
                <a:tab pos="1259205" algn="l"/>
                <a:tab pos="1442085" algn="l"/>
                <a:tab pos="2637155" algn="ctr"/>
              </a:tabLst>
            </a:pPr>
            <a:r>
              <a:rPr lang="ar-IQ" dirty="0">
                <a:ea typeface="Calibri"/>
                <a:cs typeface="Times New Roman"/>
              </a:rPr>
              <a:t>نظرية الثواب والعقاب </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تعتمد على الخبرة السابقة في الدافعية اذ يعزز الاستجابة اذا تلقى بها ثواب على عمل معين مما يجعله يكرر ذلك السلوك واذا لقى عقوبة فهو يتجنب تكرار نفس السلوك في المستقبل </a:t>
            </a:r>
            <a:endParaRPr lang="en-US" sz="2000" dirty="0">
              <a:ea typeface="Calibri"/>
              <a:cs typeface="Arial"/>
            </a:endParaRPr>
          </a:p>
          <a:p>
            <a:endParaRPr lang="ar-IQ" dirty="0"/>
          </a:p>
        </p:txBody>
      </p:sp>
    </p:spTree>
    <p:extLst>
      <p:ext uri="{BB962C8B-B14F-4D97-AF65-F5344CB8AC3E}">
        <p14:creationId xmlns:p14="http://schemas.microsoft.com/office/powerpoint/2010/main" val="9042367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Low">
              <a:lnSpc>
                <a:spcPct val="150000"/>
              </a:lnSpc>
              <a:tabLst>
                <a:tab pos="1259205" algn="l"/>
                <a:tab pos="1442085" algn="l"/>
                <a:tab pos="2637155" algn="ctr"/>
              </a:tabLst>
            </a:pPr>
            <a:r>
              <a:rPr lang="ar-IQ" dirty="0">
                <a:ea typeface="Calibri"/>
                <a:cs typeface="Times New Roman"/>
              </a:rPr>
              <a:t>- تتفاوت فعالية المثير بحسب عدد مرات التعزيز (العقوبة)</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قوة الاثر الذي يتركه</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مدى اقتران التعزيز بالاستجابة </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الانسان المتعلم (وحتى الحيوان) يختار الاستجابة التي تؤدي الى مكافأته ويتجنب كل التي تحبطه.</a:t>
            </a:r>
            <a:endParaRPr lang="en-US" sz="2000" dirty="0">
              <a:ea typeface="Calibri"/>
              <a:cs typeface="Arial"/>
            </a:endParaRPr>
          </a:p>
          <a:p>
            <a:endParaRPr lang="ar-IQ" dirty="0"/>
          </a:p>
        </p:txBody>
      </p:sp>
    </p:spTree>
    <p:extLst>
      <p:ext uri="{BB962C8B-B14F-4D97-AF65-F5344CB8AC3E}">
        <p14:creationId xmlns:p14="http://schemas.microsoft.com/office/powerpoint/2010/main" val="2457377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91264" cy="5721499"/>
          </a:xfrm>
        </p:spPr>
        <p:txBody>
          <a:bodyPr/>
          <a:lstStyle/>
          <a:p>
            <a:pPr algn="justLow">
              <a:lnSpc>
                <a:spcPct val="150000"/>
              </a:lnSpc>
              <a:tabLst>
                <a:tab pos="1259205" algn="l"/>
                <a:tab pos="1442085" algn="l"/>
                <a:tab pos="2637155" algn="ctr"/>
              </a:tabLst>
            </a:pPr>
            <a:r>
              <a:rPr lang="ar-IQ" u="sng" dirty="0">
                <a:ea typeface="Calibri"/>
                <a:cs typeface="Times New Roman"/>
              </a:rPr>
              <a:t>(نظريات الدوافع) في ظل النظريات المعرفية</a:t>
            </a:r>
            <a:r>
              <a:rPr lang="ar-IQ" dirty="0">
                <a:ea typeface="Calibri"/>
                <a:cs typeface="Times New Roman"/>
              </a:rPr>
              <a:t> </a:t>
            </a:r>
            <a:endParaRPr lang="en-US" sz="2000" dirty="0">
              <a:ea typeface="Calibri"/>
              <a:cs typeface="Arial"/>
            </a:endParaRPr>
          </a:p>
          <a:p>
            <a:r>
              <a:rPr lang="ar-IQ" dirty="0">
                <a:ea typeface="Calibri"/>
                <a:cs typeface="Times New Roman"/>
              </a:rPr>
              <a:t>يتم تفسير الدافعية في ضوء ادراك مصدر تفسير الدافعية من خلال الاعتماد على دراسة متغيرات الدعم الخارجي اذ تقدم تفسير متكامل للسلوك الاداري</a:t>
            </a:r>
            <a:endParaRPr lang="ar-IQ" dirty="0"/>
          </a:p>
        </p:txBody>
      </p:sp>
    </p:spTree>
    <p:extLst>
      <p:ext uri="{BB962C8B-B14F-4D97-AF65-F5344CB8AC3E}">
        <p14:creationId xmlns:p14="http://schemas.microsoft.com/office/powerpoint/2010/main" val="17534338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199" y="203200"/>
            <a:ext cx="8440057" cy="5922963"/>
          </a:xfrm>
        </p:spPr>
        <p:txBody>
          <a:bodyPr>
            <a:normAutofit fontScale="85000" lnSpcReduction="20000"/>
          </a:bodyPr>
          <a:lstStyle/>
          <a:p>
            <a:pPr algn="justLow">
              <a:lnSpc>
                <a:spcPct val="150000"/>
              </a:lnSpc>
              <a:tabLst>
                <a:tab pos="1259205" algn="l"/>
                <a:tab pos="1442085" algn="l"/>
                <a:tab pos="2637155" algn="ctr"/>
              </a:tabLst>
            </a:pPr>
            <a:r>
              <a:rPr lang="ar-IQ" dirty="0">
                <a:ea typeface="Calibri"/>
                <a:cs typeface="Times New Roman"/>
              </a:rPr>
              <a:t>1- نظرية التوقع : افتراضاتها </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سلوك الفرد مبني على عملية ادراك وتحليل ومفاضلة بين البدائل المتاحة , موازنة بين الكلف والفوائد المتوقعة لكل من تلك البدائل , اذ يسلك الفرد اسلوب عقلاني اذ يتوقع من ذلك السلوك تحقيق اكثر الفوائد وتقل الخسارة .</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ادراك - معرفة الاهمية النسبية المتوقعة لنتائج السلوك (سلبي , ايجابي)</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قناعة - الموظف ورضاه اذ يعتمد الادراك على معرفة محصلة العلاقة الايجابية بين المكافأة فرد ما عندما يدرك ويعتقد انه يستحقه .</a:t>
            </a:r>
            <a:endParaRPr lang="en-US" sz="2000" dirty="0">
              <a:ea typeface="Calibri"/>
              <a:cs typeface="Arial"/>
            </a:endParaRPr>
          </a:p>
          <a:p>
            <a:pPr algn="justLow">
              <a:lnSpc>
                <a:spcPct val="115000"/>
              </a:lnSpc>
              <a:tabLst>
                <a:tab pos="1259205" algn="l"/>
                <a:tab pos="1442085" algn="l"/>
                <a:tab pos="2637155" algn="ctr"/>
              </a:tabLst>
            </a:pPr>
            <a:r>
              <a:rPr lang="ar-IQ" sz="2800" b="1" dirty="0">
                <a:ea typeface="Calibri"/>
              </a:rPr>
              <a:t>محصلة الأداء = القدرة</a:t>
            </a:r>
            <a:r>
              <a:rPr lang="en-US" sz="2800" b="1" dirty="0">
                <a:ea typeface="Calibri"/>
                <a:cs typeface="Arial"/>
              </a:rPr>
              <a:t> X </a:t>
            </a:r>
            <a:r>
              <a:rPr lang="ar-IQ" sz="2800" b="1" dirty="0">
                <a:ea typeface="Calibri"/>
              </a:rPr>
              <a:t>رغبة </a:t>
            </a:r>
            <a:endParaRPr lang="en-US" sz="2000" dirty="0">
              <a:ea typeface="Calibri"/>
              <a:cs typeface="Arial"/>
            </a:endParaRPr>
          </a:p>
          <a:p>
            <a:pPr algn="justLow">
              <a:lnSpc>
                <a:spcPct val="115000"/>
              </a:lnSpc>
              <a:tabLst>
                <a:tab pos="1259205" algn="l"/>
                <a:tab pos="1442085" algn="l"/>
                <a:tab pos="2637155" algn="ctr"/>
              </a:tabLst>
            </a:pPr>
            <a:r>
              <a:rPr lang="ar-IQ" sz="2800" b="1" dirty="0">
                <a:ea typeface="Calibri"/>
              </a:rPr>
              <a:t>+ توافر فرص </a:t>
            </a:r>
            <a:r>
              <a:rPr lang="ar-IQ" sz="2800" b="1" dirty="0" err="1">
                <a:ea typeface="Calibri"/>
              </a:rPr>
              <a:t>لاظهار</a:t>
            </a:r>
            <a:r>
              <a:rPr lang="ar-IQ" sz="2800" b="1" dirty="0">
                <a:ea typeface="Calibri"/>
              </a:rPr>
              <a:t> القدرة</a:t>
            </a:r>
            <a:endParaRPr lang="en-US" sz="2000" dirty="0">
              <a:ea typeface="Calibri"/>
              <a:cs typeface="Arial"/>
            </a:endParaRPr>
          </a:p>
          <a:p>
            <a:pPr>
              <a:lnSpc>
                <a:spcPct val="115000"/>
              </a:lnSpc>
            </a:pPr>
            <a:r>
              <a:rPr lang="en-US" sz="2000" dirty="0">
                <a:ea typeface="Calibri"/>
                <a:cs typeface="Arial"/>
              </a:rPr>
              <a:t> </a:t>
            </a:r>
          </a:p>
          <a:p>
            <a:r>
              <a:rPr lang="ar-IQ" sz="1200" dirty="0">
                <a:cs typeface="Times New Roman"/>
              </a:rPr>
              <a:t> </a:t>
            </a:r>
            <a:r>
              <a:rPr lang="en-US" dirty="0"/>
              <a:t> </a:t>
            </a:r>
            <a:endParaRPr lang="ar-IQ" dirty="0"/>
          </a:p>
        </p:txBody>
      </p:sp>
    </p:spTree>
    <p:extLst>
      <p:ext uri="{BB962C8B-B14F-4D97-AF65-F5344CB8AC3E}">
        <p14:creationId xmlns:p14="http://schemas.microsoft.com/office/powerpoint/2010/main" val="23096969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ea typeface="Calibri"/>
              </a:rPr>
              <a:t>- نظرية الحاجات </a:t>
            </a:r>
            <a:r>
              <a:rPr lang="ar-IQ" dirty="0" err="1">
                <a:ea typeface="Calibri"/>
              </a:rPr>
              <a:t>لمكيلاند</a:t>
            </a:r>
            <a:r>
              <a:rPr lang="ar-IQ" dirty="0">
                <a:ea typeface="Calibri"/>
              </a:rPr>
              <a:t> </a:t>
            </a:r>
            <a:endParaRPr lang="ar-IQ" dirty="0"/>
          </a:p>
        </p:txBody>
      </p:sp>
      <p:sp>
        <p:nvSpPr>
          <p:cNvPr id="3" name="عنصر نائب للمحتوى 2"/>
          <p:cNvSpPr>
            <a:spLocks noGrp="1"/>
          </p:cNvSpPr>
          <p:nvPr>
            <p:ph idx="1"/>
          </p:nvPr>
        </p:nvSpPr>
        <p:spPr/>
        <p:txBody>
          <a:bodyPr>
            <a:normAutofit fontScale="85000" lnSpcReduction="10000"/>
          </a:bodyPr>
          <a:lstStyle/>
          <a:p>
            <a:pPr algn="justLow">
              <a:lnSpc>
                <a:spcPct val="150000"/>
              </a:lnSpc>
              <a:tabLst>
                <a:tab pos="1259205" algn="l"/>
                <a:tab pos="1442085" algn="l"/>
                <a:tab pos="2637155" algn="ctr"/>
              </a:tabLst>
            </a:pPr>
            <a:r>
              <a:rPr lang="ar-IQ" dirty="0">
                <a:ea typeface="Calibri"/>
                <a:cs typeface="Times New Roman"/>
              </a:rPr>
              <a:t>عوامل الدافعية في انها عوامل ذاتية داخلية تتصل بالقوى والرغبات الداخلية لدى الفرد (ابداع - تميز)</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تتجسد طبيعة تلك الاعمال </a:t>
            </a:r>
            <a:r>
              <a:rPr lang="ar-IQ" dirty="0" err="1">
                <a:ea typeface="Calibri"/>
                <a:cs typeface="Times New Roman"/>
              </a:rPr>
              <a:t>بالاعمال</a:t>
            </a:r>
            <a:r>
              <a:rPr lang="ar-IQ" dirty="0">
                <a:ea typeface="Calibri"/>
                <a:cs typeface="Times New Roman"/>
              </a:rPr>
              <a:t> غير الروتينية فيها التحدي , الاثارة , التفاخر ويسودها بذل اقصى جهود لتحقيق انجاز ذاتي   </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تتفاعل ب 3 حاجات (انجاز , تميز , تفوق)</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(سلطة , قوة , سيطرة)</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(انتماء , اقامة علاقات مع الاخرين)</a:t>
            </a:r>
            <a:endParaRPr lang="en-US" sz="2000" dirty="0">
              <a:ea typeface="Calibri"/>
              <a:cs typeface="Arial"/>
            </a:endParaRPr>
          </a:p>
          <a:p>
            <a:endParaRPr lang="ar-IQ" dirty="0"/>
          </a:p>
        </p:txBody>
      </p:sp>
    </p:spTree>
    <p:extLst>
      <p:ext uri="{BB962C8B-B14F-4D97-AF65-F5344CB8AC3E}">
        <p14:creationId xmlns:p14="http://schemas.microsoft.com/office/powerpoint/2010/main" val="1898582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19256" cy="5793507"/>
          </a:xfrm>
        </p:spPr>
        <p:txBody>
          <a:bodyPr>
            <a:normAutofit fontScale="77500" lnSpcReduction="20000"/>
          </a:bodyPr>
          <a:lstStyle/>
          <a:p>
            <a:pPr algn="justLow">
              <a:lnSpc>
                <a:spcPct val="150000"/>
              </a:lnSpc>
            </a:pPr>
            <a:r>
              <a:rPr lang="ar-IQ" sz="3600" b="1" dirty="0">
                <a:ea typeface="Calibri"/>
                <a:cs typeface="Times New Roman"/>
              </a:rPr>
              <a:t>علاقة علم الاجتماع بعلم السلوك</a:t>
            </a:r>
            <a:r>
              <a:rPr lang="en-US" sz="3600" b="1" dirty="0" smtClean="0">
                <a:effectLst/>
                <a:latin typeface="Times New Roman"/>
                <a:ea typeface="Calibri"/>
                <a:cs typeface="Arial"/>
              </a:rPr>
              <a:t>: </a:t>
            </a:r>
            <a:endParaRPr lang="en-US" sz="2000" dirty="0">
              <a:ea typeface="Calibri"/>
              <a:cs typeface="Arial"/>
            </a:endParaRPr>
          </a:p>
          <a:p>
            <a:pPr algn="justLow">
              <a:lnSpc>
                <a:spcPct val="150000"/>
              </a:lnSpc>
            </a:pPr>
            <a:r>
              <a:rPr lang="en-US" dirty="0" smtClean="0">
                <a:effectLst/>
                <a:latin typeface="Times New Roman"/>
                <a:ea typeface="Calibri"/>
                <a:cs typeface="Arial"/>
              </a:rPr>
              <a:t>   </a:t>
            </a:r>
            <a:r>
              <a:rPr lang="ar-IQ" dirty="0">
                <a:ea typeface="Calibri"/>
                <a:cs typeface="Times New Roman"/>
              </a:rPr>
              <a:t>علم الاجتماع هو احد روافد علم السلوك فهو بالتالي سلوك تنظيمي فهو يهتم بدراسة المجتمع , النظم الاجتماعية , الجماعات الصغيرة . على صعيد المجتمع علم الاجتماع يهتم بدراسة العلاقات بين افراد الجماعة الواحدة / نمط التفاعل الاجتماعي , تحليل المواقف . وهنا </a:t>
            </a:r>
            <a:r>
              <a:rPr lang="ar-IQ" dirty="0" err="1">
                <a:ea typeface="Calibri"/>
                <a:cs typeface="Times New Roman"/>
              </a:rPr>
              <a:t>االفرد</a:t>
            </a:r>
            <a:r>
              <a:rPr lang="ar-IQ" dirty="0">
                <a:ea typeface="Calibri"/>
                <a:cs typeface="Times New Roman"/>
              </a:rPr>
              <a:t> يلعب دورين (دور القوة المؤثرة فيحاول السيطرة على سلوك الاخرين , ودور المستجيب في الالتزام برأي الاخرين ). على صعيد النظم الاجتماعية يتم التعرف على القواعد والاعراف التي تحكم العلاقات بين الافراد ، التعاون ، دراسة الجماعة مجال مهم في معرفة ( نوع الجماعة , اسس قيامها , علاقة الجماعات مع بعض , ديناميكية الجماعة , العوامل المحددة بسلوك الفرد في الجماعة).</a:t>
            </a:r>
            <a:endParaRPr lang="en-US" sz="2000" dirty="0">
              <a:ea typeface="Calibri"/>
              <a:cs typeface="Arial"/>
            </a:endParaRPr>
          </a:p>
          <a:p>
            <a:endParaRPr lang="ar-IQ" dirty="0"/>
          </a:p>
        </p:txBody>
      </p:sp>
    </p:spTree>
    <p:extLst>
      <p:ext uri="{BB962C8B-B14F-4D97-AF65-F5344CB8AC3E}">
        <p14:creationId xmlns:p14="http://schemas.microsoft.com/office/powerpoint/2010/main" val="30743689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91264" cy="5721499"/>
          </a:xfrm>
        </p:spPr>
        <p:txBody>
          <a:bodyPr>
            <a:normAutofit fontScale="92500"/>
          </a:bodyPr>
          <a:lstStyle/>
          <a:p>
            <a:pPr algn="justLow">
              <a:lnSpc>
                <a:spcPct val="150000"/>
              </a:lnSpc>
              <a:tabLst>
                <a:tab pos="1259205" algn="l"/>
                <a:tab pos="1442085" algn="l"/>
                <a:tab pos="2637155" algn="ctr"/>
              </a:tabLst>
            </a:pPr>
            <a:r>
              <a:rPr lang="ar-IQ" dirty="0">
                <a:ea typeface="Calibri"/>
                <a:cs typeface="Times New Roman"/>
              </a:rPr>
              <a:t>نظرية العدالة </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-عدالة نظام الحوافز في المنظمة - ودرجة الدافعية للفرد العامل</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يقارن الفرد ادائه </a:t>
            </a:r>
            <a:r>
              <a:rPr lang="ar-IQ" dirty="0" err="1">
                <a:ea typeface="Calibri"/>
                <a:cs typeface="Times New Roman"/>
              </a:rPr>
              <a:t>باداء</a:t>
            </a:r>
            <a:r>
              <a:rPr lang="ar-IQ" dirty="0">
                <a:ea typeface="Calibri"/>
                <a:cs typeface="Times New Roman"/>
              </a:rPr>
              <a:t> الاخرين : مقارنة الحوافز التي يتلقاها غيره وتبعا لمستوى الاداء فاذا كانت متساوية ادرك الدافعية واستعد لبذل اقصى جهد والعكس صحيح.</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غياب العدالة يترتب عليه سلوكيات عديدة سلبية منها اللامبالاة ، والغياب ، ترك الوظيفة ، النقل ، </a:t>
            </a:r>
            <a:r>
              <a:rPr lang="ar-IQ" dirty="0" err="1">
                <a:ea typeface="Calibri"/>
                <a:cs typeface="Times New Roman"/>
              </a:rPr>
              <a:t>التخريب،السرقة</a:t>
            </a:r>
            <a:r>
              <a:rPr lang="ar-IQ" dirty="0">
                <a:ea typeface="Calibri"/>
                <a:cs typeface="Times New Roman"/>
              </a:rPr>
              <a:t> ... الخ ).</a:t>
            </a:r>
            <a:endParaRPr lang="en-US" sz="2000" dirty="0">
              <a:ea typeface="Calibri"/>
              <a:cs typeface="Arial"/>
            </a:endParaRPr>
          </a:p>
          <a:p>
            <a:endParaRPr lang="ar-IQ" dirty="0"/>
          </a:p>
        </p:txBody>
      </p:sp>
    </p:spTree>
    <p:extLst>
      <p:ext uri="{BB962C8B-B14F-4D97-AF65-F5344CB8AC3E}">
        <p14:creationId xmlns:p14="http://schemas.microsoft.com/office/powerpoint/2010/main" val="14753933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انواع وتصنيفات الحوافز</a:t>
            </a:r>
            <a:endParaRPr lang="ar-IQ" dirty="0"/>
          </a:p>
        </p:txBody>
      </p:sp>
      <p:sp>
        <p:nvSpPr>
          <p:cNvPr id="3" name="عنصر نائب للمحتوى 2"/>
          <p:cNvSpPr>
            <a:spLocks noGrp="1"/>
          </p:cNvSpPr>
          <p:nvPr>
            <p:ph idx="1"/>
          </p:nvPr>
        </p:nvSpPr>
        <p:spPr/>
        <p:txBody>
          <a:bodyPr>
            <a:normAutofit lnSpcReduction="10000"/>
          </a:bodyPr>
          <a:lstStyle/>
          <a:p>
            <a:pPr algn="justLow">
              <a:lnSpc>
                <a:spcPct val="150000"/>
              </a:lnSpc>
              <a:tabLst>
                <a:tab pos="1259205" algn="l"/>
                <a:tab pos="1442085" algn="l"/>
                <a:tab pos="2637155" algn="ctr"/>
              </a:tabLst>
            </a:pPr>
            <a:r>
              <a:rPr lang="ar-IQ" dirty="0">
                <a:ea typeface="Calibri"/>
                <a:cs typeface="Times New Roman"/>
              </a:rPr>
              <a:t>على اساس فردي ، جماعي </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2- مادية (عدد وحدات منتجة ، تقاسم الارباح، مهارات مكتسبة).    </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معنوية (اشراك العالمين في تحديد الأهداف، الاعتراف بجهود العاملين، منح صلاحية - </a:t>
            </a:r>
            <a:r>
              <a:rPr lang="ar-IQ" dirty="0" err="1">
                <a:ea typeface="Calibri"/>
                <a:cs typeface="Times New Roman"/>
              </a:rPr>
              <a:t>استقلالية،فرص</a:t>
            </a:r>
            <a:r>
              <a:rPr lang="ar-IQ" dirty="0">
                <a:ea typeface="Calibri"/>
                <a:cs typeface="Times New Roman"/>
              </a:rPr>
              <a:t> </a:t>
            </a:r>
            <a:r>
              <a:rPr lang="ar-IQ" dirty="0" err="1">
                <a:ea typeface="Calibri"/>
                <a:cs typeface="Times New Roman"/>
              </a:rPr>
              <a:t>تدريب،حضور</a:t>
            </a:r>
            <a:r>
              <a:rPr lang="ar-IQ" dirty="0">
                <a:ea typeface="Calibri"/>
                <a:cs typeface="Times New Roman"/>
              </a:rPr>
              <a:t> مؤتمرات ....</a:t>
            </a:r>
            <a:endParaRPr lang="en-US" sz="2000" dirty="0">
              <a:ea typeface="Calibri"/>
              <a:cs typeface="Arial"/>
            </a:endParaRPr>
          </a:p>
          <a:p>
            <a:endParaRPr lang="ar-IQ" dirty="0"/>
          </a:p>
        </p:txBody>
      </p:sp>
    </p:spTree>
    <p:extLst>
      <p:ext uri="{BB962C8B-B14F-4D97-AF65-F5344CB8AC3E}">
        <p14:creationId xmlns:p14="http://schemas.microsoft.com/office/powerpoint/2010/main" val="11541617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مشاكل التحفيز: </a:t>
            </a:r>
            <a:endParaRPr lang="ar-IQ" dirty="0"/>
          </a:p>
        </p:txBody>
      </p:sp>
      <p:sp>
        <p:nvSpPr>
          <p:cNvPr id="3" name="عنصر نائب للمحتوى 2"/>
          <p:cNvSpPr>
            <a:spLocks noGrp="1"/>
          </p:cNvSpPr>
          <p:nvPr>
            <p:ph idx="1"/>
          </p:nvPr>
        </p:nvSpPr>
        <p:spPr/>
        <p:txBody>
          <a:bodyPr/>
          <a:lstStyle/>
          <a:p>
            <a:pPr algn="justLow">
              <a:lnSpc>
                <a:spcPct val="150000"/>
              </a:lnSpc>
              <a:tabLst>
                <a:tab pos="1259205" algn="l"/>
                <a:tab pos="1442085" algn="l"/>
                <a:tab pos="2637155" algn="ctr"/>
              </a:tabLst>
            </a:pPr>
            <a:r>
              <a:rPr lang="ar-IQ" dirty="0">
                <a:ea typeface="Calibri"/>
                <a:cs typeface="Times New Roman"/>
              </a:rPr>
              <a:t>تتحدد بنوع ومستوى الافراد العاملين </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(اعلى الهرم التنظيمي- فئة </a:t>
            </a:r>
            <a:r>
              <a:rPr lang="ar-IQ" dirty="0" err="1">
                <a:ea typeface="Calibri"/>
                <a:cs typeface="Times New Roman"/>
              </a:rPr>
              <a:t>الاستشارين</a:t>
            </a:r>
            <a:r>
              <a:rPr lang="ar-IQ" dirty="0">
                <a:ea typeface="Calibri"/>
                <a:cs typeface="Times New Roman"/>
              </a:rPr>
              <a:t> - حوافز معنوية).</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(اسفل الهرم تنظيمي – العاملين –تحسين ظروف العمل – تحسين اسلوب الاشراف).</a:t>
            </a:r>
            <a:endParaRPr lang="en-US" sz="2000" dirty="0">
              <a:ea typeface="Calibri"/>
              <a:cs typeface="Arial"/>
            </a:endParaRPr>
          </a:p>
          <a:p>
            <a:pPr algn="ctr">
              <a:lnSpc>
                <a:spcPct val="150000"/>
              </a:lnSpc>
              <a:tabLst>
                <a:tab pos="1259205" algn="l"/>
                <a:tab pos="1442085" algn="l"/>
                <a:tab pos="2637155" algn="ctr"/>
              </a:tabLst>
            </a:pPr>
            <a:r>
              <a:rPr lang="ar-IQ" sz="800" dirty="0">
                <a:ea typeface="Calibri"/>
                <a:cs typeface="Times New Roman"/>
              </a:rPr>
              <a:t> </a:t>
            </a:r>
            <a:endParaRPr lang="en-US" sz="2000" dirty="0">
              <a:ea typeface="Calibri"/>
              <a:cs typeface="Arial"/>
            </a:endParaRPr>
          </a:p>
          <a:p>
            <a:endParaRPr lang="ar-IQ" dirty="0"/>
          </a:p>
        </p:txBody>
      </p:sp>
    </p:spTree>
    <p:extLst>
      <p:ext uri="{BB962C8B-B14F-4D97-AF65-F5344CB8AC3E}">
        <p14:creationId xmlns:p14="http://schemas.microsoft.com/office/powerpoint/2010/main" val="9329030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nSpc>
                <a:spcPct val="150000"/>
              </a:lnSpc>
              <a:tabLst>
                <a:tab pos="1259205" algn="l"/>
                <a:tab pos="1442085" algn="l"/>
                <a:tab pos="2637155" algn="ctr"/>
              </a:tabLst>
            </a:pPr>
            <a:r>
              <a:rPr lang="ar-IQ" u="sng" dirty="0" smtClean="0">
                <a:ea typeface="Calibri"/>
              </a:rPr>
              <a:t/>
            </a:r>
            <a:br>
              <a:rPr lang="ar-IQ" u="sng" dirty="0" smtClean="0">
                <a:ea typeface="Calibri"/>
              </a:rPr>
            </a:br>
            <a:r>
              <a:rPr lang="ar-IQ" u="sng" dirty="0" smtClean="0">
                <a:ea typeface="Calibri"/>
              </a:rPr>
              <a:t>الجمــاعـة</a:t>
            </a:r>
            <a:r>
              <a:rPr lang="ar-IQ" u="sng" dirty="0">
                <a:ea typeface="Calibri"/>
              </a:rPr>
              <a:t>:</a:t>
            </a:r>
            <a:r>
              <a:rPr lang="en-US" sz="2800" dirty="0">
                <a:ea typeface="Calibri"/>
                <a:cs typeface="Arial"/>
              </a:rPr>
              <a:t/>
            </a:r>
            <a:br>
              <a:rPr lang="en-US" sz="2800" dirty="0">
                <a:ea typeface="Calibri"/>
                <a:cs typeface="Arial"/>
              </a:rPr>
            </a:br>
            <a:endParaRPr lang="ar-IQ" dirty="0"/>
          </a:p>
        </p:txBody>
      </p:sp>
      <p:sp>
        <p:nvSpPr>
          <p:cNvPr id="3" name="عنصر نائب للمحتوى 2"/>
          <p:cNvSpPr>
            <a:spLocks noGrp="1"/>
          </p:cNvSpPr>
          <p:nvPr>
            <p:ph idx="1"/>
          </p:nvPr>
        </p:nvSpPr>
        <p:spPr/>
        <p:txBody>
          <a:bodyPr/>
          <a:lstStyle/>
          <a:p>
            <a:pPr algn="justLow">
              <a:lnSpc>
                <a:spcPct val="150000"/>
              </a:lnSpc>
              <a:tabLst>
                <a:tab pos="1259205" algn="l"/>
                <a:tab pos="1442085" algn="l"/>
                <a:tab pos="2637155" algn="ctr"/>
              </a:tabLst>
            </a:pPr>
            <a:r>
              <a:rPr lang="ar-IQ" dirty="0">
                <a:ea typeface="Calibri"/>
                <a:cs typeface="Times New Roman"/>
              </a:rPr>
              <a:t>المفهوم: وجود عدد من الاشخاص في مكان واحد يتشاركون بهدف وميول وهوية ويشكلون فريق متجانس ضمن الية عمل وهيكلية ما تحددها بنفسها لها.</a:t>
            </a:r>
            <a:endParaRPr lang="en-US" sz="2000" dirty="0">
              <a:ea typeface="Calibri"/>
              <a:cs typeface="Arial"/>
            </a:endParaRPr>
          </a:p>
          <a:p>
            <a:endParaRPr lang="ar-IQ" dirty="0"/>
          </a:p>
        </p:txBody>
      </p:sp>
    </p:spTree>
    <p:extLst>
      <p:ext uri="{BB962C8B-B14F-4D97-AF65-F5344CB8AC3E}">
        <p14:creationId xmlns:p14="http://schemas.microsoft.com/office/powerpoint/2010/main" val="21675733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91264" cy="5865515"/>
          </a:xfrm>
        </p:spPr>
        <p:txBody>
          <a:bodyPr>
            <a:normAutofit lnSpcReduction="10000"/>
          </a:bodyPr>
          <a:lstStyle/>
          <a:p>
            <a:pPr algn="justLow">
              <a:lnSpc>
                <a:spcPct val="150000"/>
              </a:lnSpc>
              <a:tabLst>
                <a:tab pos="1259205" algn="l"/>
                <a:tab pos="1442085" algn="l"/>
                <a:tab pos="2637155" algn="ctr"/>
              </a:tabLst>
            </a:pPr>
            <a:r>
              <a:rPr lang="ar-IQ" dirty="0">
                <a:ea typeface="Calibri"/>
                <a:cs typeface="Times New Roman"/>
              </a:rPr>
              <a:t>طبيعة الجماعة: اعتماد متبادل </a:t>
            </a:r>
            <a:r>
              <a:rPr lang="ar-IQ" dirty="0" err="1">
                <a:ea typeface="Calibri"/>
                <a:cs typeface="Times New Roman"/>
              </a:rPr>
              <a:t>لافراد</a:t>
            </a:r>
            <a:r>
              <a:rPr lang="ar-IQ" dirty="0">
                <a:ea typeface="Calibri"/>
                <a:cs typeface="Times New Roman"/>
              </a:rPr>
              <a:t> الجماعة </a:t>
            </a:r>
            <a:endParaRPr lang="en-US" sz="2000" dirty="0">
              <a:ea typeface="Calibri"/>
              <a:cs typeface="Arial"/>
            </a:endParaRPr>
          </a:p>
          <a:p>
            <a:pPr algn="justLow">
              <a:lnSpc>
                <a:spcPct val="115000"/>
              </a:lnSpc>
              <a:tabLst>
                <a:tab pos="1259205" algn="l"/>
                <a:tab pos="1442085" algn="l"/>
                <a:tab pos="2637155" algn="ctr"/>
              </a:tabLst>
            </a:pPr>
            <a:r>
              <a:rPr lang="ar-IQ" dirty="0">
                <a:ea typeface="Calibri"/>
                <a:cs typeface="Times New Roman"/>
              </a:rPr>
              <a:t>- متشاركين بالقيم والاتجاهات والسلوكيات.</a:t>
            </a:r>
            <a:endParaRPr lang="en-US" sz="2000" dirty="0">
              <a:ea typeface="Calibri"/>
              <a:cs typeface="Arial"/>
            </a:endParaRPr>
          </a:p>
          <a:p>
            <a:pPr algn="justLow">
              <a:lnSpc>
                <a:spcPct val="115000"/>
              </a:lnSpc>
              <a:tabLst>
                <a:tab pos="1259205" algn="l"/>
                <a:tab pos="1442085" algn="l"/>
                <a:tab pos="2637155" algn="ctr"/>
              </a:tabLst>
            </a:pPr>
            <a:r>
              <a:rPr lang="ar-IQ" dirty="0">
                <a:ea typeface="Calibri"/>
                <a:cs typeface="Times New Roman"/>
              </a:rPr>
              <a:t>- اتصال وتفاعل واضح فيما بين الأعضاء.</a:t>
            </a:r>
            <a:endParaRPr lang="en-US" sz="2000" dirty="0">
              <a:ea typeface="Calibri"/>
              <a:cs typeface="Arial"/>
            </a:endParaRPr>
          </a:p>
          <a:p>
            <a:pPr algn="justLow">
              <a:lnSpc>
                <a:spcPct val="115000"/>
              </a:lnSpc>
              <a:tabLst>
                <a:tab pos="1259205" algn="l"/>
                <a:tab pos="1442085" algn="l"/>
                <a:tab pos="2637155" algn="ctr"/>
              </a:tabLst>
            </a:pPr>
            <a:r>
              <a:rPr lang="ar-IQ" dirty="0">
                <a:ea typeface="Calibri"/>
                <a:cs typeface="Times New Roman"/>
              </a:rPr>
              <a:t>- الشعور بوحدة الهوية. </a:t>
            </a:r>
            <a:endParaRPr lang="en-US" sz="2000" dirty="0">
              <a:ea typeface="Calibri"/>
              <a:cs typeface="Arial"/>
            </a:endParaRPr>
          </a:p>
          <a:p>
            <a:pPr algn="justLow">
              <a:lnSpc>
                <a:spcPct val="115000"/>
              </a:lnSpc>
              <a:tabLst>
                <a:tab pos="1259205" algn="l"/>
                <a:tab pos="1442085" algn="l"/>
                <a:tab pos="2637155" algn="ctr"/>
              </a:tabLst>
            </a:pPr>
            <a:r>
              <a:rPr lang="ar-IQ" dirty="0">
                <a:ea typeface="Calibri"/>
                <a:cs typeface="Times New Roman"/>
              </a:rPr>
              <a:t>- حرص اعضاء الجماعة على تطوير معايير سلوكية. </a:t>
            </a:r>
            <a:endParaRPr lang="en-US" sz="2000" dirty="0">
              <a:ea typeface="Calibri"/>
              <a:cs typeface="Arial"/>
            </a:endParaRPr>
          </a:p>
          <a:p>
            <a:pPr algn="justLow">
              <a:lnSpc>
                <a:spcPct val="115000"/>
              </a:lnSpc>
              <a:tabLst>
                <a:tab pos="1259205" algn="l"/>
                <a:tab pos="1442085" algn="l"/>
                <a:tab pos="2637155" algn="ctr"/>
              </a:tabLst>
            </a:pPr>
            <a:r>
              <a:rPr lang="ar-IQ" dirty="0">
                <a:ea typeface="Calibri"/>
                <a:cs typeface="Times New Roman"/>
              </a:rPr>
              <a:t>- استقرار نسبي بسلوكيات الجماعة. </a:t>
            </a:r>
            <a:endParaRPr lang="en-US" sz="2000" dirty="0">
              <a:ea typeface="Calibri"/>
              <a:cs typeface="Arial"/>
            </a:endParaRPr>
          </a:p>
          <a:p>
            <a:pPr algn="justLow">
              <a:lnSpc>
                <a:spcPct val="115000"/>
              </a:lnSpc>
              <a:tabLst>
                <a:tab pos="1259205" algn="l"/>
                <a:tab pos="1442085" algn="l"/>
                <a:tab pos="2637155" algn="ctr"/>
              </a:tabLst>
            </a:pPr>
            <a:r>
              <a:rPr lang="ar-IQ" dirty="0">
                <a:ea typeface="Calibri"/>
                <a:cs typeface="Times New Roman"/>
              </a:rPr>
              <a:t>- تماسك واستقرار.</a:t>
            </a:r>
            <a:endParaRPr lang="en-US" sz="2000" dirty="0">
              <a:ea typeface="Calibri"/>
              <a:cs typeface="Arial"/>
            </a:endParaRPr>
          </a:p>
          <a:p>
            <a:pPr algn="justLow">
              <a:lnSpc>
                <a:spcPct val="115000"/>
              </a:lnSpc>
              <a:tabLst>
                <a:tab pos="1259205" algn="l"/>
                <a:tab pos="1442085" algn="l"/>
                <a:tab pos="2637155" algn="ctr"/>
              </a:tabLst>
            </a:pPr>
            <a:r>
              <a:rPr lang="ar-IQ" dirty="0">
                <a:ea typeface="Calibri"/>
                <a:cs typeface="Times New Roman"/>
              </a:rPr>
              <a:t>-وحدة المصير والاتجاه والسلوك.</a:t>
            </a:r>
            <a:endParaRPr lang="en-US" sz="2000" dirty="0">
              <a:ea typeface="Calibri"/>
              <a:cs typeface="Arial"/>
            </a:endParaRPr>
          </a:p>
          <a:p>
            <a:pPr algn="justLow">
              <a:lnSpc>
                <a:spcPct val="115000"/>
              </a:lnSpc>
              <a:tabLst>
                <a:tab pos="1259205" algn="l"/>
                <a:tab pos="1442085" algn="l"/>
                <a:tab pos="2637155" algn="ctr"/>
              </a:tabLst>
            </a:pPr>
            <a:r>
              <a:rPr lang="ar-IQ" dirty="0">
                <a:ea typeface="Calibri"/>
                <a:cs typeface="Times New Roman"/>
              </a:rPr>
              <a:t> </a:t>
            </a:r>
            <a:endParaRPr lang="en-US" sz="2000" dirty="0">
              <a:ea typeface="Calibri"/>
              <a:cs typeface="Arial"/>
            </a:endParaRPr>
          </a:p>
          <a:p>
            <a:endParaRPr lang="ar-IQ" dirty="0"/>
          </a:p>
        </p:txBody>
      </p:sp>
    </p:spTree>
    <p:extLst>
      <p:ext uri="{BB962C8B-B14F-4D97-AF65-F5344CB8AC3E}">
        <p14:creationId xmlns:p14="http://schemas.microsoft.com/office/powerpoint/2010/main" val="18116688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19256" cy="1426170"/>
          </a:xfrm>
        </p:spPr>
        <p:txBody>
          <a:bodyPr>
            <a:normAutofit fontScale="90000"/>
          </a:bodyPr>
          <a:lstStyle/>
          <a:p>
            <a:r>
              <a:rPr lang="ar-IQ" dirty="0">
                <a:ea typeface="Calibri"/>
              </a:rPr>
              <a:t>هيكلية الجماعة: انماط العلاقات الثابتة نسبيا بين مختلف اعضاء الجماعة وتضم </a:t>
            </a:r>
            <a:endParaRPr lang="ar-IQ" dirty="0"/>
          </a:p>
        </p:txBody>
      </p:sp>
      <p:sp>
        <p:nvSpPr>
          <p:cNvPr id="3" name="عنصر نائب للمحتوى 2"/>
          <p:cNvSpPr>
            <a:spLocks noGrp="1"/>
          </p:cNvSpPr>
          <p:nvPr>
            <p:ph idx="1"/>
          </p:nvPr>
        </p:nvSpPr>
        <p:spPr>
          <a:xfrm>
            <a:off x="457200" y="1988840"/>
            <a:ext cx="8219256" cy="4137323"/>
          </a:xfrm>
        </p:spPr>
        <p:txBody>
          <a:bodyPr>
            <a:normAutofit fontScale="92500"/>
          </a:bodyPr>
          <a:lstStyle/>
          <a:p>
            <a:pPr algn="justLow">
              <a:lnSpc>
                <a:spcPct val="150000"/>
              </a:lnSpc>
              <a:tabLst>
                <a:tab pos="1259205" algn="l"/>
                <a:tab pos="1442085" algn="l"/>
                <a:tab pos="2637155" algn="ctr"/>
              </a:tabLst>
            </a:pPr>
            <a:r>
              <a:rPr lang="ar-IQ" dirty="0">
                <a:ea typeface="Calibri"/>
                <a:cs typeface="Times New Roman"/>
              </a:rPr>
              <a:t>المكانة الهيكلية: لابد من وجود تسلسل في المستويات للجماعة مما يعطيها هيبة واهمية </a:t>
            </a:r>
            <a:r>
              <a:rPr lang="ar-IQ" dirty="0" err="1">
                <a:ea typeface="Calibri"/>
                <a:cs typeface="Times New Roman"/>
              </a:rPr>
              <a:t>لاعضاء</a:t>
            </a:r>
            <a:r>
              <a:rPr lang="ar-IQ" dirty="0">
                <a:ea typeface="Calibri"/>
                <a:cs typeface="Times New Roman"/>
              </a:rPr>
              <a:t> الجماعات الاخرى.</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قوة ونفوذ: درجة تأثير كل عضو على غيره من الاعضاء امر تعكسه سلطة التنظيم الرسمي وقوة التنظيم غير الرسمي.</a:t>
            </a:r>
            <a:endParaRPr lang="en-US" sz="2000" dirty="0">
              <a:ea typeface="Calibri"/>
              <a:cs typeface="Arial"/>
            </a:endParaRPr>
          </a:p>
          <a:p>
            <a:r>
              <a:rPr lang="ar-IQ" dirty="0">
                <a:ea typeface="Calibri"/>
                <a:cs typeface="Times New Roman"/>
              </a:rPr>
              <a:t>- الدور: مجموعة السلوكيات التي يتوقعها العضو من غيره من الاعضاء.</a:t>
            </a:r>
            <a:endParaRPr lang="ar-IQ" dirty="0"/>
          </a:p>
        </p:txBody>
      </p:sp>
    </p:spTree>
    <p:extLst>
      <p:ext uri="{BB962C8B-B14F-4D97-AF65-F5344CB8AC3E}">
        <p14:creationId xmlns:p14="http://schemas.microsoft.com/office/powerpoint/2010/main" val="14384434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435280" cy="5793507"/>
          </a:xfrm>
        </p:spPr>
        <p:txBody>
          <a:bodyPr/>
          <a:lstStyle/>
          <a:p>
            <a:pPr algn="justLow">
              <a:lnSpc>
                <a:spcPct val="150000"/>
              </a:lnSpc>
              <a:tabLst>
                <a:tab pos="1259205" algn="l"/>
                <a:tab pos="1442085" algn="l"/>
                <a:tab pos="2637155" algn="ctr"/>
              </a:tabLst>
            </a:pPr>
            <a:r>
              <a:rPr lang="ar-IQ" dirty="0" err="1" smtClean="0">
                <a:ea typeface="Calibri"/>
                <a:cs typeface="Times New Roman"/>
              </a:rPr>
              <a:t>القيادة:هو</a:t>
            </a:r>
            <a:r>
              <a:rPr lang="ar-IQ" dirty="0" smtClean="0">
                <a:ea typeface="Calibri"/>
                <a:cs typeface="Times New Roman"/>
              </a:rPr>
              <a:t> </a:t>
            </a:r>
            <a:r>
              <a:rPr lang="ar-IQ" dirty="0">
                <a:ea typeface="Calibri"/>
                <a:cs typeface="Times New Roman"/>
              </a:rPr>
              <a:t>من يملك مستوى اداء يساعد الجماعة في تحقيق اهدافها وهذه القيادة اما ان تكون (ديمقراطية ،حرة ،فردية).</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الاتصالات: تحديد نمط الاتصالات الفعالة الذي يساعد في تحقيق الاهداف (</a:t>
            </a:r>
            <a:r>
              <a:rPr lang="ar-IQ" dirty="0" err="1">
                <a:ea typeface="Calibri"/>
                <a:cs typeface="Times New Roman"/>
              </a:rPr>
              <a:t>عامودية،افقية،دائرية،متعددة</a:t>
            </a:r>
            <a:r>
              <a:rPr lang="ar-IQ" dirty="0">
                <a:ea typeface="Calibri"/>
                <a:cs typeface="Times New Roman"/>
              </a:rPr>
              <a:t>).</a:t>
            </a:r>
            <a:endParaRPr lang="en-US" sz="2000" dirty="0">
              <a:ea typeface="Calibri"/>
              <a:cs typeface="Arial"/>
            </a:endParaRPr>
          </a:p>
          <a:p>
            <a:endParaRPr lang="ar-IQ" dirty="0"/>
          </a:p>
        </p:txBody>
      </p:sp>
    </p:spTree>
    <p:extLst>
      <p:ext uri="{BB962C8B-B14F-4D97-AF65-F5344CB8AC3E}">
        <p14:creationId xmlns:p14="http://schemas.microsoft.com/office/powerpoint/2010/main" val="16926836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19256" cy="1570186"/>
          </a:xfrm>
        </p:spPr>
        <p:txBody>
          <a:bodyPr/>
          <a:lstStyle/>
          <a:p>
            <a:r>
              <a:rPr lang="ar-IQ" dirty="0">
                <a:ea typeface="Calibri"/>
              </a:rPr>
              <a:t>تأثير الجماعة على الفرد: </a:t>
            </a:r>
            <a:r>
              <a:rPr lang="ar-IQ" dirty="0" err="1">
                <a:ea typeface="Calibri"/>
              </a:rPr>
              <a:t>تاثير</a:t>
            </a:r>
            <a:r>
              <a:rPr lang="ar-IQ" dirty="0">
                <a:ea typeface="Calibri"/>
              </a:rPr>
              <a:t> على السلوك الفرد في كل مما </a:t>
            </a:r>
            <a:r>
              <a:rPr lang="ar-IQ" dirty="0" err="1">
                <a:ea typeface="Calibri"/>
              </a:rPr>
              <a:t>ياتي</a:t>
            </a:r>
            <a:r>
              <a:rPr lang="ar-IQ" dirty="0">
                <a:ea typeface="Calibri"/>
              </a:rPr>
              <a:t>:</a:t>
            </a:r>
            <a:endParaRPr lang="ar-IQ" dirty="0"/>
          </a:p>
        </p:txBody>
      </p:sp>
      <p:sp>
        <p:nvSpPr>
          <p:cNvPr id="3" name="عنصر نائب للمحتوى 2"/>
          <p:cNvSpPr>
            <a:spLocks noGrp="1"/>
          </p:cNvSpPr>
          <p:nvPr>
            <p:ph idx="1"/>
          </p:nvPr>
        </p:nvSpPr>
        <p:spPr>
          <a:xfrm>
            <a:off x="323528" y="2060848"/>
            <a:ext cx="8640960" cy="4464496"/>
          </a:xfrm>
        </p:spPr>
        <p:txBody>
          <a:bodyPr>
            <a:normAutofit fontScale="85000" lnSpcReduction="10000"/>
          </a:bodyPr>
          <a:lstStyle/>
          <a:p>
            <a:pPr algn="justLow">
              <a:lnSpc>
                <a:spcPct val="150000"/>
              </a:lnSpc>
              <a:tabLst>
                <a:tab pos="1259205" algn="l"/>
                <a:tab pos="1442085" algn="l"/>
                <a:tab pos="2637155" algn="ctr"/>
              </a:tabLst>
            </a:pPr>
            <a:r>
              <a:rPr lang="ar-IQ" dirty="0" err="1">
                <a:ea typeface="Calibri"/>
                <a:cs typeface="Times New Roman"/>
              </a:rPr>
              <a:t>تاثير</a:t>
            </a:r>
            <a:r>
              <a:rPr lang="ar-IQ" dirty="0">
                <a:ea typeface="Calibri"/>
                <a:cs typeface="Times New Roman"/>
              </a:rPr>
              <a:t> لرفع مستوى انتاجية الفرد العضو.</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احراز تفاعل اجتماعي هادف الى تنمية اتجاهات الفرد العضو في الجماعة. </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تحقيق التعاون - التكيف - المساعدة لبعضهم البعض الاخر مما يحقق التماسك والاستقرار. التنافس ما بين الاعضاء باتجاه الايجابية نحو تحقيق مزيد من العمل المتقن</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تغير انماط السلوك السلبية باتجاه الإيجابية. </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منفذ لتحقيق الفرد اهدافه الشخصية.</a:t>
            </a:r>
            <a:endParaRPr lang="en-US" sz="2000" dirty="0">
              <a:ea typeface="Calibri"/>
              <a:cs typeface="Arial"/>
            </a:endParaRPr>
          </a:p>
          <a:p>
            <a:endParaRPr lang="ar-IQ" dirty="0"/>
          </a:p>
        </p:txBody>
      </p:sp>
    </p:spTree>
    <p:extLst>
      <p:ext uri="{BB962C8B-B14F-4D97-AF65-F5344CB8AC3E}">
        <p14:creationId xmlns:p14="http://schemas.microsoft.com/office/powerpoint/2010/main" val="20586519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u="sng" dirty="0">
                <a:ea typeface="Calibri"/>
              </a:rPr>
              <a:t>فعالية </a:t>
            </a:r>
            <a:r>
              <a:rPr lang="ar-IQ" u="sng" dirty="0" err="1">
                <a:ea typeface="Calibri"/>
              </a:rPr>
              <a:t>تاثير</a:t>
            </a:r>
            <a:r>
              <a:rPr lang="ar-IQ" u="sng" dirty="0">
                <a:ea typeface="Calibri"/>
              </a:rPr>
              <a:t> الجماعة على الفرد يتحقق عبر كل مما يأتي</a:t>
            </a:r>
            <a:endParaRPr lang="ar-IQ" dirty="0"/>
          </a:p>
        </p:txBody>
      </p:sp>
      <p:sp>
        <p:nvSpPr>
          <p:cNvPr id="3" name="عنصر نائب للمحتوى 2"/>
          <p:cNvSpPr>
            <a:spLocks noGrp="1"/>
          </p:cNvSpPr>
          <p:nvPr>
            <p:ph idx="1"/>
          </p:nvPr>
        </p:nvSpPr>
        <p:spPr>
          <a:xfrm>
            <a:off x="457200" y="1600200"/>
            <a:ext cx="8507288" cy="4853136"/>
          </a:xfrm>
        </p:spPr>
        <p:txBody>
          <a:bodyPr/>
          <a:lstStyle/>
          <a:p>
            <a:pPr algn="justLow">
              <a:lnSpc>
                <a:spcPct val="150000"/>
              </a:lnSpc>
              <a:tabLst>
                <a:tab pos="1259205" algn="l"/>
                <a:tab pos="1442085" algn="l"/>
                <a:tab pos="2637155" algn="ctr"/>
              </a:tabLst>
            </a:pPr>
            <a:r>
              <a:rPr lang="ar-IQ" dirty="0">
                <a:ea typeface="Calibri"/>
                <a:cs typeface="Times New Roman"/>
              </a:rPr>
              <a:t>التماسك باتجاه تحقيق اهداف الجماعة اذ يتحدد التماسك عبر (حجم الجماعة ،كثافة الاتصالات وفعاليتها ،ضغوط خارجية ،مركز الجماعة ، تجانس بين الاعضاء).</a:t>
            </a:r>
            <a:endParaRPr lang="en-US" sz="2000" dirty="0">
              <a:ea typeface="Calibri"/>
              <a:cs typeface="Arial"/>
            </a:endParaRPr>
          </a:p>
          <a:p>
            <a:r>
              <a:rPr lang="ar-IQ" dirty="0">
                <a:ea typeface="Calibri"/>
                <a:cs typeface="Times New Roman"/>
              </a:rPr>
              <a:t>2- معايير الجماعة بتعديل سلوكهم واتجاههم وقيمهم بما يتفق مع معايير الجماعة من خلال وجود الية تؤثر على طريقة ادراك العضو </a:t>
            </a:r>
            <a:r>
              <a:rPr lang="ar-IQ" dirty="0" err="1">
                <a:ea typeface="Calibri"/>
                <a:cs typeface="Times New Roman"/>
              </a:rPr>
              <a:t>للامور</a:t>
            </a:r>
            <a:r>
              <a:rPr lang="ar-IQ" dirty="0">
                <a:ea typeface="Calibri"/>
                <a:cs typeface="Times New Roman"/>
              </a:rPr>
              <a:t> مثل تلقين الاعضاء لقيم ومعتقدات الجماعة ،ايقاع العقوبة لمن يخالف لكل المعايير السلوكية ورفد المكافاة لمن يحترم تلك القواعد.</a:t>
            </a:r>
            <a:endParaRPr lang="ar-IQ" dirty="0"/>
          </a:p>
        </p:txBody>
      </p:sp>
    </p:spTree>
    <p:extLst>
      <p:ext uri="{BB962C8B-B14F-4D97-AF65-F5344CB8AC3E}">
        <p14:creationId xmlns:p14="http://schemas.microsoft.com/office/powerpoint/2010/main" val="36623067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ea typeface="Calibri"/>
              </a:rPr>
              <a:t>معايير الجماعة</a:t>
            </a:r>
            <a:endParaRPr lang="ar-IQ" dirty="0"/>
          </a:p>
        </p:txBody>
      </p:sp>
      <p:sp>
        <p:nvSpPr>
          <p:cNvPr id="3" name="عنصر نائب للمحتوى 2"/>
          <p:cNvSpPr>
            <a:spLocks noGrp="1"/>
          </p:cNvSpPr>
          <p:nvPr>
            <p:ph idx="1"/>
          </p:nvPr>
        </p:nvSpPr>
        <p:spPr/>
        <p:txBody>
          <a:bodyPr>
            <a:normAutofit fontScale="85000" lnSpcReduction="10000"/>
          </a:bodyPr>
          <a:lstStyle/>
          <a:p>
            <a:pPr algn="justLow">
              <a:lnSpc>
                <a:spcPct val="150000"/>
              </a:lnSpc>
              <a:tabLst>
                <a:tab pos="1259205" algn="l"/>
                <a:tab pos="1442085" algn="l"/>
                <a:tab pos="2637155" algn="ctr"/>
              </a:tabLst>
            </a:pPr>
            <a:r>
              <a:rPr lang="ar-IQ" dirty="0">
                <a:ea typeface="Calibri"/>
                <a:cs typeface="Times New Roman"/>
              </a:rPr>
              <a:t>- اداة رقابية</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قاعدة سلوكية يقبل بها افراد الجماعة بحيث يخضعون في سلوكهم وعملهم لما تحدده الجماعة من قواعد والا تعرضوا للعقاب </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اداة انضباطية للجماعة حتى يصبح سلوك اساس للجماعة.</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رضا الجماعة عن العضو يتناسب طردي مع احترامه لمعايير الجماعة.</a:t>
            </a:r>
            <a:endParaRPr lang="en-US" sz="2000" dirty="0">
              <a:ea typeface="Calibri"/>
              <a:cs typeface="Arial"/>
            </a:endParaRPr>
          </a:p>
          <a:p>
            <a:endParaRPr lang="ar-IQ" dirty="0"/>
          </a:p>
        </p:txBody>
      </p:sp>
    </p:spTree>
    <p:extLst>
      <p:ext uri="{BB962C8B-B14F-4D97-AF65-F5344CB8AC3E}">
        <p14:creationId xmlns:p14="http://schemas.microsoft.com/office/powerpoint/2010/main" val="1040488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08912" cy="1647056"/>
          </a:xfrm>
        </p:spPr>
        <p:txBody>
          <a:bodyPr>
            <a:normAutofit fontScale="90000"/>
          </a:bodyPr>
          <a:lstStyle/>
          <a:p>
            <a:pPr algn="justLow">
              <a:lnSpc>
                <a:spcPct val="150000"/>
              </a:lnSpc>
            </a:pPr>
            <a:r>
              <a:rPr lang="ar-IQ" b="1" dirty="0" smtClean="0">
                <a:ea typeface="Calibri"/>
              </a:rPr>
              <a:t/>
            </a:r>
            <a:br>
              <a:rPr lang="ar-IQ" b="1" dirty="0" smtClean="0">
                <a:ea typeface="Calibri"/>
              </a:rPr>
            </a:br>
            <a:r>
              <a:rPr lang="ar-IQ" b="1" dirty="0">
                <a:ea typeface="Calibri"/>
              </a:rPr>
              <a:t/>
            </a:r>
            <a:br>
              <a:rPr lang="ar-IQ" b="1" dirty="0">
                <a:ea typeface="Calibri"/>
              </a:rPr>
            </a:br>
            <a:r>
              <a:rPr lang="ar-IQ" b="1" dirty="0" smtClean="0">
                <a:ea typeface="Calibri"/>
              </a:rPr>
              <a:t>*(</a:t>
            </a:r>
            <a:r>
              <a:rPr lang="ar-IQ" b="1" dirty="0">
                <a:ea typeface="Calibri"/>
              </a:rPr>
              <a:t>الشخصية)</a:t>
            </a:r>
            <a:r>
              <a:rPr lang="en-US" sz="3200" dirty="0">
                <a:ea typeface="Calibri"/>
                <a:cs typeface="Arial"/>
              </a:rPr>
              <a:t/>
            </a:r>
            <a:br>
              <a:rPr lang="en-US" sz="3200" dirty="0">
                <a:ea typeface="Calibri"/>
                <a:cs typeface="Arial"/>
              </a:rPr>
            </a:br>
            <a:r>
              <a:rPr lang="ar-IQ" dirty="0">
                <a:ea typeface="Calibri"/>
              </a:rPr>
              <a:t>    تنطلق الشخصية من داخل الفرد الانسان الذي يتكون من ( قلب , روح , نفس , عقل ) وهو ما يطلق عليها النفس الانسانية </a:t>
            </a:r>
            <a:r>
              <a:rPr lang="en-US" sz="3200" dirty="0">
                <a:ea typeface="Calibri"/>
                <a:cs typeface="Arial"/>
              </a:rPr>
              <a:t/>
            </a:r>
            <a:br>
              <a:rPr lang="en-US" sz="3200" dirty="0">
                <a:ea typeface="Calibri"/>
                <a:cs typeface="Arial"/>
              </a:rPr>
            </a:br>
            <a:endParaRPr lang="ar-IQ" dirty="0"/>
          </a:p>
        </p:txBody>
      </p:sp>
    </p:spTree>
    <p:extLst>
      <p:ext uri="{BB962C8B-B14F-4D97-AF65-F5344CB8AC3E}">
        <p14:creationId xmlns:p14="http://schemas.microsoft.com/office/powerpoint/2010/main" val="37818877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a:lnSpc>
                <a:spcPct val="150000"/>
              </a:lnSpc>
              <a:tabLst>
                <a:tab pos="1259205" algn="l"/>
                <a:tab pos="1442085" algn="l"/>
                <a:tab pos="2637155" algn="ctr"/>
              </a:tabLst>
            </a:pPr>
            <a:r>
              <a:rPr lang="ar-IQ" dirty="0">
                <a:ea typeface="Calibri"/>
              </a:rPr>
              <a:t>كيف توضع معايير الجماعة: </a:t>
            </a:r>
            <a:r>
              <a:rPr lang="en-US" sz="3200" dirty="0">
                <a:ea typeface="Calibri"/>
                <a:cs typeface="Arial"/>
              </a:rPr>
              <a:t/>
            </a:r>
            <a:br>
              <a:rPr lang="en-US" sz="3200" dirty="0">
                <a:ea typeface="Calibri"/>
                <a:cs typeface="Arial"/>
              </a:rPr>
            </a:br>
            <a:endParaRPr lang="ar-IQ" dirty="0"/>
          </a:p>
        </p:txBody>
      </p:sp>
      <p:sp>
        <p:nvSpPr>
          <p:cNvPr id="3" name="عنصر نائب للمحتوى 2"/>
          <p:cNvSpPr>
            <a:spLocks noGrp="1"/>
          </p:cNvSpPr>
          <p:nvPr>
            <p:ph idx="1"/>
          </p:nvPr>
        </p:nvSpPr>
        <p:spPr/>
        <p:txBody>
          <a:bodyPr/>
          <a:lstStyle/>
          <a:p>
            <a:pPr algn="justLow">
              <a:lnSpc>
                <a:spcPct val="115000"/>
              </a:lnSpc>
              <a:tabLst>
                <a:tab pos="1259205" algn="l"/>
                <a:tab pos="1442085" algn="l"/>
                <a:tab pos="2637155" algn="ctr"/>
              </a:tabLst>
            </a:pPr>
            <a:r>
              <a:rPr lang="ar-IQ" dirty="0">
                <a:ea typeface="Calibri"/>
                <a:cs typeface="Times New Roman"/>
              </a:rPr>
              <a:t>تضعها المنظمة </a:t>
            </a:r>
            <a:endParaRPr lang="en-US" sz="2000" dirty="0">
              <a:ea typeface="Calibri"/>
              <a:cs typeface="Arial"/>
            </a:endParaRPr>
          </a:p>
          <a:p>
            <a:pPr algn="justLow">
              <a:lnSpc>
                <a:spcPct val="115000"/>
              </a:lnSpc>
              <a:tabLst>
                <a:tab pos="1259205" algn="l"/>
                <a:tab pos="1442085" algn="l"/>
                <a:tab pos="2637155" algn="ctr"/>
              </a:tabLst>
            </a:pPr>
            <a:r>
              <a:rPr lang="ar-IQ" dirty="0">
                <a:ea typeface="Calibri"/>
                <a:cs typeface="Times New Roman"/>
              </a:rPr>
              <a:t>- تضعها الجماعة غير الرسمية </a:t>
            </a:r>
            <a:endParaRPr lang="en-US" sz="2000" dirty="0">
              <a:ea typeface="Calibri"/>
              <a:cs typeface="Arial"/>
            </a:endParaRPr>
          </a:p>
          <a:p>
            <a:pPr algn="justLow">
              <a:lnSpc>
                <a:spcPct val="115000"/>
              </a:lnSpc>
              <a:tabLst>
                <a:tab pos="1259205" algn="l"/>
                <a:tab pos="1442085" algn="l"/>
                <a:tab pos="2637155" algn="ctr"/>
              </a:tabLst>
            </a:pPr>
            <a:r>
              <a:rPr lang="ar-IQ" dirty="0">
                <a:ea typeface="Calibri"/>
                <a:cs typeface="Times New Roman"/>
              </a:rPr>
              <a:t>- يضعها المجتمع الذي تعيش به</a:t>
            </a:r>
            <a:endParaRPr lang="en-US" sz="2000" dirty="0">
              <a:ea typeface="Calibri"/>
              <a:cs typeface="Arial"/>
            </a:endParaRPr>
          </a:p>
          <a:p>
            <a:endParaRPr lang="ar-IQ" dirty="0"/>
          </a:p>
        </p:txBody>
      </p:sp>
    </p:spTree>
    <p:extLst>
      <p:ext uri="{BB962C8B-B14F-4D97-AF65-F5344CB8AC3E}">
        <p14:creationId xmlns:p14="http://schemas.microsoft.com/office/powerpoint/2010/main" val="37378432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a:lnSpc>
                <a:spcPct val="150000"/>
              </a:lnSpc>
              <a:tabLst>
                <a:tab pos="1259205" algn="l"/>
                <a:tab pos="1442085" algn="l"/>
                <a:tab pos="2637155" algn="ctr"/>
              </a:tabLst>
            </a:pPr>
            <a:r>
              <a:rPr lang="ar-IQ" sz="2200" dirty="0">
                <a:ea typeface="Calibri"/>
              </a:rPr>
              <a:t>تطوير المعايير: يتم التطوير عبر كل من الحالات التالية </a:t>
            </a:r>
            <a:r>
              <a:rPr lang="en-US" sz="3200" dirty="0">
                <a:ea typeface="Calibri"/>
                <a:cs typeface="Arial"/>
              </a:rPr>
              <a:t/>
            </a:r>
            <a:br>
              <a:rPr lang="en-US" sz="3200" dirty="0">
                <a:ea typeface="Calibri"/>
                <a:cs typeface="Arial"/>
              </a:rPr>
            </a:br>
            <a:endParaRPr lang="ar-IQ" dirty="0"/>
          </a:p>
        </p:txBody>
      </p:sp>
      <p:sp>
        <p:nvSpPr>
          <p:cNvPr id="3" name="عنصر نائب للمحتوى 2"/>
          <p:cNvSpPr>
            <a:spLocks noGrp="1"/>
          </p:cNvSpPr>
          <p:nvPr>
            <p:ph idx="1"/>
          </p:nvPr>
        </p:nvSpPr>
        <p:spPr/>
        <p:txBody>
          <a:bodyPr>
            <a:normAutofit fontScale="85000" lnSpcReduction="20000"/>
          </a:bodyPr>
          <a:lstStyle/>
          <a:p>
            <a:pPr algn="justLow">
              <a:lnSpc>
                <a:spcPct val="150000"/>
              </a:lnSpc>
              <a:tabLst>
                <a:tab pos="1259205" algn="l"/>
                <a:tab pos="1442085" algn="l"/>
                <a:tab pos="2637155" algn="ctr"/>
              </a:tabLst>
            </a:pPr>
            <a:r>
              <a:rPr lang="ar-IQ" dirty="0">
                <a:ea typeface="Calibri"/>
                <a:cs typeface="Times New Roman"/>
              </a:rPr>
              <a:t>المجال ما يجب عمله في مختلف المواقف                                                                                                                                                                                                                                                                                                                                                                                                                                                                                                                                                                                                                                                                                                                                                                                                                                                                                                                                                                                                                                                                                                                                                                                                                                                                                                                                                                                                                                                                                                                                                                                                                                                                                                                                                                                                                                                                                                                                                                                                                                                                                                                                                          </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ثبات في الماضي والمستقبل </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الاجماع على القرارات بما </a:t>
            </a:r>
            <a:r>
              <a:rPr lang="ar-IQ" dirty="0" err="1">
                <a:ea typeface="Calibri"/>
                <a:cs typeface="Times New Roman"/>
              </a:rPr>
              <a:t>لايستدعي</a:t>
            </a:r>
            <a:r>
              <a:rPr lang="ar-IQ" dirty="0">
                <a:ea typeface="Calibri"/>
                <a:cs typeface="Times New Roman"/>
              </a:rPr>
              <a:t> رقابة على مدى التقيد بها.</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اعتمادية التطبيق على الجماعة وليس الفرد في تطبيق تلك المعايير.</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الالتزام مصدر لرضا العاملين اذ تم تحديد السلوك من قبل المجموعة.</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تنشأ المعايير عبر التنشئة الاجتماعية (اسرة العمل) في وضع زي معين للعمل، مصطلحات خاصة بهم، اسواق خاصة بهم ، نوادي خاصة بهم .</a:t>
            </a:r>
            <a:endParaRPr lang="en-US" sz="2000" dirty="0">
              <a:ea typeface="Calibri"/>
              <a:cs typeface="Arial"/>
            </a:endParaRPr>
          </a:p>
          <a:p>
            <a:endParaRPr lang="ar-IQ" dirty="0"/>
          </a:p>
        </p:txBody>
      </p:sp>
    </p:spTree>
    <p:extLst>
      <p:ext uri="{BB962C8B-B14F-4D97-AF65-F5344CB8AC3E}">
        <p14:creationId xmlns:p14="http://schemas.microsoft.com/office/powerpoint/2010/main" val="111241724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ea typeface="Calibri"/>
              </a:rPr>
              <a:t>نظريات تفسير نشوء الجماعة</a:t>
            </a:r>
            <a:endParaRPr lang="ar-IQ" dirty="0"/>
          </a:p>
        </p:txBody>
      </p:sp>
      <p:sp>
        <p:nvSpPr>
          <p:cNvPr id="3" name="عنصر نائب للمحتوى 2"/>
          <p:cNvSpPr>
            <a:spLocks noGrp="1"/>
          </p:cNvSpPr>
          <p:nvPr>
            <p:ph idx="1"/>
          </p:nvPr>
        </p:nvSpPr>
        <p:spPr>
          <a:xfrm>
            <a:off x="179512" y="1600200"/>
            <a:ext cx="8856984" cy="4925144"/>
          </a:xfrm>
        </p:spPr>
        <p:txBody>
          <a:bodyPr>
            <a:normAutofit fontScale="77500" lnSpcReduction="20000"/>
          </a:bodyPr>
          <a:lstStyle/>
          <a:p>
            <a:pPr algn="justLow">
              <a:lnSpc>
                <a:spcPct val="150000"/>
              </a:lnSpc>
              <a:tabLst>
                <a:tab pos="1259205" algn="l"/>
                <a:tab pos="1442085" algn="l"/>
                <a:tab pos="2637155" algn="ctr"/>
              </a:tabLst>
            </a:pPr>
            <a:r>
              <a:rPr lang="ar-IQ" dirty="0">
                <a:ea typeface="Calibri"/>
                <a:cs typeface="Times New Roman"/>
              </a:rPr>
              <a:t>نظرية التقارب المكاني على اساس تواجد افراد في مكان واحد لذا تنشأ الجماعة. </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2- حصيلة (نشاط – علاقة ، مشاعر) اذ دعا (جورج </a:t>
            </a:r>
            <a:r>
              <a:rPr lang="ar-IQ" dirty="0" err="1">
                <a:ea typeface="Calibri"/>
                <a:cs typeface="Times New Roman"/>
              </a:rPr>
              <a:t>هومانز</a:t>
            </a:r>
            <a:r>
              <a:rPr lang="ar-IQ" dirty="0">
                <a:ea typeface="Calibri"/>
                <a:cs typeface="Times New Roman"/>
              </a:rPr>
              <a:t>) ان الجماعة </a:t>
            </a:r>
            <a:r>
              <a:rPr lang="ar-IQ" dirty="0" err="1">
                <a:ea typeface="Calibri"/>
                <a:cs typeface="Times New Roman"/>
              </a:rPr>
              <a:t>تنشأعبرها</a:t>
            </a:r>
            <a:r>
              <a:rPr lang="ar-IQ" dirty="0">
                <a:ea typeface="Calibri"/>
                <a:cs typeface="Times New Roman"/>
              </a:rPr>
              <a:t> في الأساس. </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3- التبادل الاجتماعي: اذ تبادل المنافع هو اساس لعضوية الفرد في الجماعة </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4- التوازن : اذ </a:t>
            </a:r>
            <a:r>
              <a:rPr lang="ar-IQ" dirty="0" err="1">
                <a:ea typeface="Calibri"/>
                <a:cs typeface="Times New Roman"/>
              </a:rPr>
              <a:t>دعى</a:t>
            </a:r>
            <a:r>
              <a:rPr lang="ar-IQ" dirty="0">
                <a:ea typeface="Calibri"/>
                <a:cs typeface="Times New Roman"/>
              </a:rPr>
              <a:t> (</a:t>
            </a:r>
            <a:r>
              <a:rPr lang="ar-IQ" dirty="0" err="1">
                <a:ea typeface="Calibri"/>
                <a:cs typeface="Times New Roman"/>
              </a:rPr>
              <a:t>نيوكومب</a:t>
            </a:r>
            <a:r>
              <a:rPr lang="ar-IQ" dirty="0">
                <a:ea typeface="Calibri"/>
                <a:cs typeface="Times New Roman"/>
              </a:rPr>
              <a:t>)ان اعضاء الجماعة يحققون التوازن فيما اذا تحقق </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 وجود اتجاه ايجابي بين الاشخاص او نحو انفسهم او نحو موضوع معين </a:t>
            </a:r>
            <a:endParaRPr lang="ar-IQ" dirty="0" smtClean="0">
              <a:ea typeface="Calibri"/>
              <a:cs typeface="Times New Roman"/>
            </a:endParaRPr>
          </a:p>
          <a:p>
            <a:pPr algn="justLow">
              <a:lnSpc>
                <a:spcPct val="150000"/>
              </a:lnSpc>
              <a:tabLst>
                <a:tab pos="1259205" algn="l"/>
                <a:tab pos="1442085" algn="l"/>
                <a:tab pos="2637155" algn="ctr"/>
              </a:tabLst>
            </a:pPr>
            <a:r>
              <a:rPr lang="ar-IQ" dirty="0" smtClean="0">
                <a:ea typeface="Calibri"/>
                <a:cs typeface="Times New Roman"/>
              </a:rPr>
              <a:t>        </a:t>
            </a:r>
            <a:r>
              <a:rPr lang="ar-IQ" dirty="0">
                <a:ea typeface="Calibri"/>
                <a:cs typeface="Times New Roman"/>
              </a:rPr>
              <a:t>- وجود اتجاه سلبي نحو موضوع معين. </a:t>
            </a:r>
            <a:endParaRPr lang="en-US" sz="2000" dirty="0">
              <a:ea typeface="Calibri"/>
              <a:cs typeface="Arial"/>
            </a:endParaRPr>
          </a:p>
          <a:p>
            <a:r>
              <a:rPr lang="ar-IQ" dirty="0">
                <a:ea typeface="Calibri"/>
                <a:cs typeface="Times New Roman"/>
              </a:rPr>
              <a:t>        - وجود اتجاه ايجابي نحو </a:t>
            </a:r>
            <a:r>
              <a:rPr lang="ar-IQ" dirty="0" err="1">
                <a:ea typeface="Calibri"/>
                <a:cs typeface="Times New Roman"/>
              </a:rPr>
              <a:t>شخض</a:t>
            </a:r>
            <a:r>
              <a:rPr lang="ar-IQ" dirty="0">
                <a:ea typeface="Calibri"/>
                <a:cs typeface="Times New Roman"/>
              </a:rPr>
              <a:t> اخر او موضوع معين. </a:t>
            </a:r>
            <a:endParaRPr lang="ar-IQ" dirty="0"/>
          </a:p>
        </p:txBody>
      </p:sp>
    </p:spTree>
    <p:extLst>
      <p:ext uri="{BB962C8B-B14F-4D97-AF65-F5344CB8AC3E}">
        <p14:creationId xmlns:p14="http://schemas.microsoft.com/office/powerpoint/2010/main" val="29940527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ea typeface="Calibri"/>
              </a:rPr>
              <a:t>وظائف الجماعة</a:t>
            </a:r>
            <a:endParaRPr lang="ar-IQ" dirty="0"/>
          </a:p>
        </p:txBody>
      </p:sp>
      <p:sp>
        <p:nvSpPr>
          <p:cNvPr id="3" name="عنصر نائب للمحتوى 2"/>
          <p:cNvSpPr>
            <a:spLocks noGrp="1"/>
          </p:cNvSpPr>
          <p:nvPr>
            <p:ph idx="1"/>
          </p:nvPr>
        </p:nvSpPr>
        <p:spPr/>
        <p:txBody>
          <a:bodyPr>
            <a:normAutofit fontScale="77500" lnSpcReduction="20000"/>
          </a:bodyPr>
          <a:lstStyle/>
          <a:p>
            <a:pPr algn="justLow">
              <a:lnSpc>
                <a:spcPct val="150000"/>
              </a:lnSpc>
              <a:tabLst>
                <a:tab pos="1259205" algn="l"/>
                <a:tab pos="1442085" algn="l"/>
                <a:tab pos="2637155" algn="ctr"/>
              </a:tabLst>
            </a:pPr>
            <a:r>
              <a:rPr lang="ar-IQ" dirty="0">
                <a:ea typeface="Calibri"/>
                <a:cs typeface="Times New Roman"/>
              </a:rPr>
              <a:t>مادية: تحقيق متطلبات الفرد بوسائل مختلفة بصورة مباشرة او غير مباشرة </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 توفير للعضو مزايا مختلفة مثل الامن الثقافي والاجتماعي والنفسي</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المعنوية: يوفر الصداقة والدعم وتحقيق الذات</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 تبادل المعرفة</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 ملجأ للتعبير عن مشاكل العضو التي تعانيها </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 توفر التعاون المتبادل في العمل والتغلب على الملل</a:t>
            </a:r>
            <a:endParaRPr lang="en-US" sz="2000" dirty="0">
              <a:ea typeface="Calibri"/>
              <a:cs typeface="Arial"/>
            </a:endParaRPr>
          </a:p>
          <a:p>
            <a:endParaRPr lang="ar-IQ" dirty="0"/>
          </a:p>
        </p:txBody>
      </p:sp>
    </p:spTree>
    <p:extLst>
      <p:ext uri="{BB962C8B-B14F-4D97-AF65-F5344CB8AC3E}">
        <p14:creationId xmlns:p14="http://schemas.microsoft.com/office/powerpoint/2010/main" val="19851420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ea typeface="Calibri"/>
              </a:rPr>
              <a:t>انواع الجماعات</a:t>
            </a:r>
            <a:endParaRPr lang="ar-IQ" dirty="0"/>
          </a:p>
        </p:txBody>
      </p:sp>
      <p:sp>
        <p:nvSpPr>
          <p:cNvPr id="3" name="عنصر نائب للمحتوى 2"/>
          <p:cNvSpPr>
            <a:spLocks noGrp="1"/>
          </p:cNvSpPr>
          <p:nvPr>
            <p:ph idx="1"/>
          </p:nvPr>
        </p:nvSpPr>
        <p:spPr>
          <a:xfrm>
            <a:off x="457200" y="1600200"/>
            <a:ext cx="8435280" cy="4997152"/>
          </a:xfrm>
        </p:spPr>
        <p:txBody>
          <a:bodyPr>
            <a:normAutofit fontScale="92500" lnSpcReduction="10000"/>
          </a:bodyPr>
          <a:lstStyle/>
          <a:p>
            <a:pPr algn="justLow">
              <a:lnSpc>
                <a:spcPct val="150000"/>
              </a:lnSpc>
              <a:tabLst>
                <a:tab pos="1259205" algn="l"/>
                <a:tab pos="1442085" algn="l"/>
                <a:tab pos="2637155" algn="ctr"/>
              </a:tabLst>
            </a:pPr>
            <a:r>
              <a:rPr lang="ar-IQ" dirty="0">
                <a:ea typeface="Calibri"/>
                <a:cs typeface="Times New Roman"/>
              </a:rPr>
              <a:t>رسمية : عدد من </a:t>
            </a:r>
            <a:r>
              <a:rPr lang="ar-IQ" dirty="0" err="1">
                <a:ea typeface="Calibri"/>
                <a:cs typeface="Times New Roman"/>
              </a:rPr>
              <a:t>المرؤسين</a:t>
            </a:r>
            <a:r>
              <a:rPr lang="ar-IQ" dirty="0">
                <a:ea typeface="Calibri"/>
                <a:cs typeface="Times New Roman"/>
              </a:rPr>
              <a:t> يشرف عليهم رئيس واحد ويكون مسؤول عن ادائهم للعمل.</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عدد من </a:t>
            </a:r>
            <a:r>
              <a:rPr lang="ar-IQ" dirty="0" err="1">
                <a:ea typeface="Calibri"/>
                <a:cs typeface="Times New Roman"/>
              </a:rPr>
              <a:t>المرؤسين</a:t>
            </a:r>
            <a:r>
              <a:rPr lang="ar-IQ" dirty="0">
                <a:ea typeface="Calibri"/>
                <a:cs typeface="Times New Roman"/>
              </a:rPr>
              <a:t> يشكلون </a:t>
            </a:r>
            <a:r>
              <a:rPr lang="ar-IQ" dirty="0" err="1">
                <a:ea typeface="Calibri"/>
                <a:cs typeface="Times New Roman"/>
              </a:rPr>
              <a:t>لانجاز</a:t>
            </a:r>
            <a:r>
              <a:rPr lang="ar-IQ" dirty="0">
                <a:ea typeface="Calibri"/>
                <a:cs typeface="Times New Roman"/>
              </a:rPr>
              <a:t> مهمة معينة كما في فرق البحث عن مجرم (جماعة مهمة).</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غير رسمية: تشكل وفق متطلبات الاعضاء اذ تشكل رحلات ونشاطات محددة ،جماعات </a:t>
            </a:r>
            <a:r>
              <a:rPr lang="ar-IQ" dirty="0" err="1">
                <a:ea typeface="Calibri"/>
                <a:cs typeface="Times New Roman"/>
              </a:rPr>
              <a:t>الصداقة،قد</a:t>
            </a:r>
            <a:r>
              <a:rPr lang="ar-IQ" dirty="0">
                <a:ea typeface="Calibri"/>
                <a:cs typeface="Times New Roman"/>
              </a:rPr>
              <a:t> تختلف في </a:t>
            </a:r>
            <a:r>
              <a:rPr lang="ar-IQ" dirty="0" err="1">
                <a:ea typeface="Calibri"/>
                <a:cs typeface="Times New Roman"/>
              </a:rPr>
              <a:t>اهجافها</a:t>
            </a:r>
            <a:r>
              <a:rPr lang="ar-IQ" dirty="0">
                <a:ea typeface="Calibri"/>
                <a:cs typeface="Times New Roman"/>
              </a:rPr>
              <a:t> عن اهداف الجماعات الرسمية.</a:t>
            </a:r>
            <a:endParaRPr lang="en-US" sz="2000" dirty="0">
              <a:ea typeface="Calibri"/>
              <a:cs typeface="Arial"/>
            </a:endParaRPr>
          </a:p>
          <a:p>
            <a:endParaRPr lang="ar-IQ" dirty="0"/>
          </a:p>
        </p:txBody>
      </p:sp>
    </p:spTree>
    <p:extLst>
      <p:ext uri="{BB962C8B-B14F-4D97-AF65-F5344CB8AC3E}">
        <p14:creationId xmlns:p14="http://schemas.microsoft.com/office/powerpoint/2010/main" val="341973285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ea typeface="Calibri"/>
              </a:rPr>
              <a:t>نظريات الجماعة</a:t>
            </a:r>
            <a:endParaRPr lang="ar-IQ" dirty="0"/>
          </a:p>
        </p:txBody>
      </p:sp>
      <p:sp>
        <p:nvSpPr>
          <p:cNvPr id="3" name="عنصر نائب للمحتوى 2"/>
          <p:cNvSpPr>
            <a:spLocks noGrp="1"/>
          </p:cNvSpPr>
          <p:nvPr>
            <p:ph idx="1"/>
          </p:nvPr>
        </p:nvSpPr>
        <p:spPr>
          <a:xfrm>
            <a:off x="457200" y="1600200"/>
            <a:ext cx="8507288" cy="4925144"/>
          </a:xfrm>
        </p:spPr>
        <p:txBody>
          <a:bodyPr>
            <a:normAutofit fontScale="70000" lnSpcReduction="20000"/>
          </a:bodyPr>
          <a:lstStyle/>
          <a:p>
            <a:pPr algn="justLow">
              <a:lnSpc>
                <a:spcPct val="150000"/>
              </a:lnSpc>
              <a:tabLst>
                <a:tab pos="1259205" algn="l"/>
                <a:tab pos="1442085" algn="l"/>
                <a:tab pos="2637155" algn="ctr"/>
              </a:tabLst>
            </a:pPr>
            <a:r>
              <a:rPr lang="ar-IQ" dirty="0">
                <a:ea typeface="Calibri"/>
                <a:cs typeface="Times New Roman"/>
              </a:rPr>
              <a:t>نظرية مراحل تطوير الجماعات وتضم 5 مراحل وهي :</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التشكيل (الاعضاء يتعرفون على بعضهم البعض ،تكوين انطباعات ،وجود قائد يحدد قواعد اساسية التي سيعمل عليها الأعضاء).</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العصف (تناقض بين الاعضاء في محاولة للوصول الى اهداف محددة هنا يعرف العضو ماهي الاشياء المتفق عليها وماهي الاشياء المختلفون عليها .</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وضع المعايير (الاتفاق على القواعد الاساسية للعمل اذ يتم توزيع الادوار مع </a:t>
            </a:r>
            <a:r>
              <a:rPr lang="ar-IQ" dirty="0" err="1">
                <a:ea typeface="Calibri"/>
                <a:cs typeface="Times New Roman"/>
              </a:rPr>
              <a:t>تاكيد</a:t>
            </a:r>
            <a:r>
              <a:rPr lang="ar-IQ" dirty="0">
                <a:ea typeface="Calibri"/>
                <a:cs typeface="Times New Roman"/>
              </a:rPr>
              <a:t> التماسك والتوافق .</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العمل(بداية عمل المجموعة لتحقيق الاهداف المتفق عليها هنا يتم ظهور التعاون ،التنافس، احترام الاهداف.</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التفكيك (انحلال الجماعة اما بسبب تحقيق اهدافها او تفرق اعضائها).</a:t>
            </a:r>
            <a:endParaRPr lang="en-US" sz="2000" dirty="0">
              <a:ea typeface="Calibri"/>
              <a:cs typeface="Arial"/>
            </a:endParaRPr>
          </a:p>
        </p:txBody>
      </p:sp>
    </p:spTree>
    <p:extLst>
      <p:ext uri="{BB962C8B-B14F-4D97-AF65-F5344CB8AC3E}">
        <p14:creationId xmlns:p14="http://schemas.microsoft.com/office/powerpoint/2010/main" val="28365116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075240" cy="5721499"/>
          </a:xfrm>
        </p:spPr>
        <p:txBody>
          <a:bodyPr>
            <a:normAutofit fontScale="77500" lnSpcReduction="20000"/>
          </a:bodyPr>
          <a:lstStyle/>
          <a:p>
            <a:pPr algn="justLow">
              <a:lnSpc>
                <a:spcPct val="150000"/>
              </a:lnSpc>
              <a:tabLst>
                <a:tab pos="1259205" algn="l"/>
                <a:tab pos="1442085" algn="l"/>
                <a:tab pos="2637155" algn="ctr"/>
              </a:tabLst>
            </a:pPr>
            <a:r>
              <a:rPr lang="ar-IQ" dirty="0">
                <a:ea typeface="Calibri"/>
                <a:cs typeface="Times New Roman"/>
              </a:rPr>
              <a:t>نظرية التذبذب: تفترض ان تشكيل الجماعة </a:t>
            </a:r>
            <a:r>
              <a:rPr lang="ar-IQ" dirty="0" err="1">
                <a:ea typeface="Calibri"/>
                <a:cs typeface="Times New Roman"/>
              </a:rPr>
              <a:t>لايتحدد</a:t>
            </a:r>
            <a:r>
              <a:rPr lang="ar-IQ" dirty="0">
                <a:ea typeface="Calibri"/>
                <a:cs typeface="Times New Roman"/>
              </a:rPr>
              <a:t> بتسلسل بشكل مراحل تنطبق على كافة الجماعات وانما يحدد توقيت وتشكيل وتغير لسلوكيات الجماعات وعلى النحو الاتي: </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1- بداية يتم تحديد الاهداف ،مواعيد انجاز تلك الاهداف.</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2- يحصل توقف في النشاط.</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3- يحصل فترة انتقالية بعد استنفاذ الجماعة الوقت المحدد لها </a:t>
            </a:r>
            <a:r>
              <a:rPr lang="ar-IQ" dirty="0" err="1">
                <a:ea typeface="Calibri"/>
                <a:cs typeface="Times New Roman"/>
              </a:rPr>
              <a:t>لانجاز</a:t>
            </a:r>
            <a:r>
              <a:rPr lang="ar-IQ" dirty="0">
                <a:ea typeface="Calibri"/>
                <a:cs typeface="Times New Roman"/>
              </a:rPr>
              <a:t> المهام الموكلة لها.</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4- خلال فترة الانتقالية يحصل تغيرات مهمة.</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5- يتبعها فترة توقف (كسل اخرى).</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6- الاجتماع الاخير يكون نشاط متسارع.</a:t>
            </a:r>
            <a:endParaRPr lang="en-US" sz="2000" dirty="0">
              <a:ea typeface="Calibri"/>
              <a:cs typeface="Arial"/>
            </a:endParaRPr>
          </a:p>
          <a:p>
            <a:endParaRPr lang="ar-IQ" dirty="0"/>
          </a:p>
        </p:txBody>
      </p:sp>
    </p:spTree>
    <p:extLst>
      <p:ext uri="{BB962C8B-B14F-4D97-AF65-F5344CB8AC3E}">
        <p14:creationId xmlns:p14="http://schemas.microsoft.com/office/powerpoint/2010/main" val="41514773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nSpc>
                <a:spcPct val="150000"/>
              </a:lnSpc>
              <a:tabLst>
                <a:tab pos="1259205" algn="l"/>
                <a:tab pos="1442085" algn="l"/>
                <a:tab pos="2637155" algn="ctr"/>
              </a:tabLst>
            </a:pPr>
            <a:r>
              <a:rPr lang="ar-IQ" u="sng" dirty="0">
                <a:ea typeface="Calibri"/>
              </a:rPr>
              <a:t>ثقــافـة تنظيــميـة:</a:t>
            </a:r>
            <a:r>
              <a:rPr lang="en-US" sz="2400" dirty="0">
                <a:ea typeface="Calibri"/>
                <a:cs typeface="Arial"/>
              </a:rPr>
              <a:t/>
            </a:r>
            <a:br>
              <a:rPr lang="en-US" sz="2400" dirty="0">
                <a:ea typeface="Calibri"/>
                <a:cs typeface="Arial"/>
              </a:rPr>
            </a:br>
            <a:endParaRPr lang="ar-IQ" dirty="0"/>
          </a:p>
        </p:txBody>
      </p:sp>
      <p:sp>
        <p:nvSpPr>
          <p:cNvPr id="3" name="عنصر نائب للمحتوى 2"/>
          <p:cNvSpPr>
            <a:spLocks noGrp="1"/>
          </p:cNvSpPr>
          <p:nvPr>
            <p:ph idx="1"/>
          </p:nvPr>
        </p:nvSpPr>
        <p:spPr/>
        <p:txBody>
          <a:bodyPr>
            <a:normAutofit fontScale="92500"/>
          </a:bodyPr>
          <a:lstStyle/>
          <a:p>
            <a:pPr algn="justLow">
              <a:lnSpc>
                <a:spcPct val="150000"/>
              </a:lnSpc>
              <a:tabLst>
                <a:tab pos="1259205" algn="l"/>
                <a:tab pos="1442085" algn="l"/>
                <a:tab pos="2637155" algn="ctr"/>
              </a:tabLst>
            </a:pPr>
            <a:r>
              <a:rPr lang="ar-IQ" dirty="0">
                <a:ea typeface="Calibri"/>
                <a:cs typeface="Times New Roman"/>
              </a:rPr>
              <a:t>هي قيم سائدة في المجتمع مؤثر على العملية الادارية او السلوك الاداري للموظفين او هي المفاهيم الادراكية والشخصية التي عملها الافراد حول الحقائق التنظيمية الموضوعة مثل الهيكل التنظيمي ،مستويات </a:t>
            </a:r>
            <a:r>
              <a:rPr lang="ar-IQ" dirty="0" err="1">
                <a:ea typeface="Calibri"/>
                <a:cs typeface="Times New Roman"/>
              </a:rPr>
              <a:t>العمل،نمط</a:t>
            </a:r>
            <a:r>
              <a:rPr lang="ar-IQ" dirty="0">
                <a:ea typeface="Calibri"/>
                <a:cs typeface="Times New Roman"/>
              </a:rPr>
              <a:t> القيادة قوانين وقواعد موجودة.</a:t>
            </a:r>
            <a:endParaRPr lang="en-US" sz="2000" dirty="0">
              <a:ea typeface="Calibri"/>
              <a:cs typeface="Arial"/>
            </a:endParaRPr>
          </a:p>
          <a:p>
            <a:r>
              <a:rPr lang="ar-IQ" dirty="0">
                <a:ea typeface="Calibri"/>
                <a:cs typeface="Times New Roman"/>
              </a:rPr>
              <a:t>او هي منظومة من قيم معتقدات ،اتجاهات ، </a:t>
            </a:r>
            <a:r>
              <a:rPr lang="ar-IQ" dirty="0" err="1">
                <a:ea typeface="Calibri"/>
                <a:cs typeface="Times New Roman"/>
              </a:rPr>
              <a:t>افتراضات،لغة</a:t>
            </a:r>
            <a:r>
              <a:rPr lang="ar-IQ" dirty="0">
                <a:ea typeface="Calibri"/>
                <a:cs typeface="Times New Roman"/>
              </a:rPr>
              <a:t> ، شعائر ،طقوس، عادات ،مذاهب ....تعمل متناغمة لتشكل الافق العام للمنظمة ولعامليها والمتعاملين معها.</a:t>
            </a:r>
            <a:endParaRPr lang="ar-IQ" dirty="0"/>
          </a:p>
        </p:txBody>
      </p:sp>
    </p:spTree>
    <p:extLst>
      <p:ext uri="{BB962C8B-B14F-4D97-AF65-F5344CB8AC3E}">
        <p14:creationId xmlns:p14="http://schemas.microsoft.com/office/powerpoint/2010/main" val="40244357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وظائف الثقافة</a:t>
            </a:r>
            <a:endParaRPr lang="ar-IQ" dirty="0"/>
          </a:p>
        </p:txBody>
      </p:sp>
      <p:sp>
        <p:nvSpPr>
          <p:cNvPr id="3" name="عنصر نائب للمحتوى 2"/>
          <p:cNvSpPr>
            <a:spLocks noGrp="1"/>
          </p:cNvSpPr>
          <p:nvPr>
            <p:ph idx="1"/>
          </p:nvPr>
        </p:nvSpPr>
        <p:spPr/>
        <p:txBody>
          <a:bodyPr>
            <a:normAutofit fontScale="92500"/>
          </a:bodyPr>
          <a:lstStyle/>
          <a:p>
            <a:pPr algn="justLow">
              <a:lnSpc>
                <a:spcPct val="150000"/>
              </a:lnSpc>
              <a:tabLst>
                <a:tab pos="1259205" algn="l"/>
                <a:tab pos="1442085" algn="l"/>
                <a:tab pos="2637155" algn="ctr"/>
              </a:tabLst>
            </a:pPr>
            <a:r>
              <a:rPr lang="ar-IQ" dirty="0">
                <a:ea typeface="Calibri"/>
                <a:cs typeface="Times New Roman"/>
              </a:rPr>
              <a:t>-توفير شعور بوحدة الهوية من قبل العاملين.</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-توفير فهم افضل لكل ما يتعلق </a:t>
            </a:r>
            <a:r>
              <a:rPr lang="ar-IQ" dirty="0" err="1">
                <a:ea typeface="Calibri"/>
                <a:cs typeface="Times New Roman"/>
              </a:rPr>
              <a:t>باجراءات</a:t>
            </a:r>
            <a:r>
              <a:rPr lang="ar-IQ" dirty="0">
                <a:ea typeface="Calibri"/>
                <a:cs typeface="Times New Roman"/>
              </a:rPr>
              <a:t> المنظمة من سياسات واساليب.</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-توفير دعم واسناد للقيم </a:t>
            </a:r>
            <a:r>
              <a:rPr lang="ar-IQ" dirty="0" err="1">
                <a:ea typeface="Calibri"/>
                <a:cs typeface="Times New Roman"/>
              </a:rPr>
              <a:t>المنظمية</a:t>
            </a:r>
            <a:r>
              <a:rPr lang="ar-IQ" dirty="0">
                <a:ea typeface="Calibri"/>
                <a:cs typeface="Times New Roman"/>
              </a:rPr>
              <a:t> التي تؤمن بها قيادة المنظمة.</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-توفر اداة رقابية تستطيع من خلالها تشكيل السلوك التنظيمي بالشكل الذي تريده.</a:t>
            </a:r>
            <a:endParaRPr lang="en-US" sz="2000" dirty="0">
              <a:ea typeface="Calibri"/>
              <a:cs typeface="Arial"/>
            </a:endParaRPr>
          </a:p>
          <a:p>
            <a:endParaRPr lang="ar-IQ" dirty="0"/>
          </a:p>
        </p:txBody>
      </p:sp>
    </p:spTree>
    <p:extLst>
      <p:ext uri="{BB962C8B-B14F-4D97-AF65-F5344CB8AC3E}">
        <p14:creationId xmlns:p14="http://schemas.microsoft.com/office/powerpoint/2010/main" val="25908342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وسائل الثقافة</a:t>
            </a:r>
            <a:endParaRPr lang="ar-IQ" dirty="0"/>
          </a:p>
        </p:txBody>
      </p:sp>
      <p:sp>
        <p:nvSpPr>
          <p:cNvPr id="3" name="عنصر نائب للمحتوى 2"/>
          <p:cNvSpPr>
            <a:spLocks noGrp="1"/>
          </p:cNvSpPr>
          <p:nvPr>
            <p:ph idx="1"/>
          </p:nvPr>
        </p:nvSpPr>
        <p:spPr/>
        <p:txBody>
          <a:bodyPr/>
          <a:lstStyle/>
          <a:p>
            <a:pPr algn="justLow">
              <a:lnSpc>
                <a:spcPct val="150000"/>
              </a:lnSpc>
              <a:tabLst>
                <a:tab pos="1259205" algn="l"/>
                <a:tab pos="1442085" algn="l"/>
                <a:tab pos="2637155" algn="ctr"/>
              </a:tabLst>
            </a:pPr>
            <a:r>
              <a:rPr lang="ar-IQ" dirty="0">
                <a:ea typeface="Calibri"/>
                <a:cs typeface="Times New Roman"/>
              </a:rPr>
              <a:t>قيم، معتقدات، اتجاهات، طقوس، رموز، لغة ،ابطال ، قصص، شعائر، افتراضات </a:t>
            </a:r>
            <a:endParaRPr lang="en-US" sz="2000" dirty="0">
              <a:ea typeface="Calibri"/>
              <a:cs typeface="Arial"/>
            </a:endParaRPr>
          </a:p>
          <a:p>
            <a:endParaRPr lang="ar-IQ" dirty="0"/>
          </a:p>
        </p:txBody>
      </p:sp>
    </p:spTree>
    <p:extLst>
      <p:ext uri="{BB962C8B-B14F-4D97-AF65-F5344CB8AC3E}">
        <p14:creationId xmlns:p14="http://schemas.microsoft.com/office/powerpoint/2010/main" val="161141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ea typeface="Calibri"/>
              </a:rPr>
              <a:t>انواع النفس الإنسانية: </a:t>
            </a:r>
            <a:r>
              <a:rPr lang="ar-IQ" dirty="0">
                <a:ea typeface="Calibri"/>
              </a:rPr>
              <a:t> (مطمئنة , </a:t>
            </a:r>
            <a:r>
              <a:rPr lang="ar-IQ" dirty="0" err="1">
                <a:ea typeface="Calibri"/>
              </a:rPr>
              <a:t>اللواقة</a:t>
            </a:r>
            <a:r>
              <a:rPr lang="ar-IQ" dirty="0">
                <a:ea typeface="Calibri"/>
              </a:rPr>
              <a:t> , أمارة بالسوء ) </a:t>
            </a:r>
            <a:endParaRPr lang="ar-IQ" dirty="0"/>
          </a:p>
        </p:txBody>
      </p:sp>
      <p:sp>
        <p:nvSpPr>
          <p:cNvPr id="3" name="عنصر نائب للمحتوى 2"/>
          <p:cNvSpPr>
            <a:spLocks noGrp="1"/>
          </p:cNvSpPr>
          <p:nvPr>
            <p:ph idx="1"/>
          </p:nvPr>
        </p:nvSpPr>
        <p:spPr/>
        <p:txBody>
          <a:bodyPr/>
          <a:lstStyle/>
          <a:p>
            <a:r>
              <a:rPr lang="ar-IQ" b="1" dirty="0" smtClean="0">
                <a:effectLst/>
                <a:ea typeface="Calibri"/>
                <a:cs typeface="Times New Roman"/>
              </a:rPr>
              <a:t>مفهوم الشخصية:</a:t>
            </a:r>
            <a:r>
              <a:rPr lang="ar-IQ" dirty="0" smtClean="0">
                <a:effectLst/>
                <a:ea typeface="Calibri"/>
                <a:cs typeface="Times New Roman"/>
              </a:rPr>
              <a:t> نظام ديناميكي للفرد يحدد به طبيعة تعامله مع الاخرين وكيفية تكيفه مع المحيط الذي يعيشه </a:t>
            </a:r>
            <a:endParaRPr lang="ar-IQ" dirty="0"/>
          </a:p>
        </p:txBody>
      </p:sp>
    </p:spTree>
    <p:extLst>
      <p:ext uri="{BB962C8B-B14F-4D97-AF65-F5344CB8AC3E}">
        <p14:creationId xmlns:p14="http://schemas.microsoft.com/office/powerpoint/2010/main" val="850815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a:lnSpc>
                <a:spcPct val="150000"/>
              </a:lnSpc>
              <a:tabLst>
                <a:tab pos="1259205" algn="l"/>
                <a:tab pos="1442085" algn="l"/>
                <a:tab pos="2637155" algn="ctr"/>
              </a:tabLst>
            </a:pPr>
            <a:r>
              <a:rPr lang="ar-IQ" u="sng" dirty="0">
                <a:ea typeface="Calibri"/>
              </a:rPr>
              <a:t>خصائص الثقافة التنظيمية: </a:t>
            </a:r>
            <a:r>
              <a:rPr lang="en-US" sz="3200" dirty="0">
                <a:ea typeface="Calibri"/>
                <a:cs typeface="Arial"/>
              </a:rPr>
              <a:t/>
            </a:r>
            <a:br>
              <a:rPr lang="en-US" sz="3200" dirty="0">
                <a:ea typeface="Calibri"/>
                <a:cs typeface="Arial"/>
              </a:rPr>
            </a:br>
            <a:endParaRPr lang="ar-IQ" dirty="0"/>
          </a:p>
        </p:txBody>
      </p:sp>
      <p:sp>
        <p:nvSpPr>
          <p:cNvPr id="3" name="عنصر نائب للمحتوى 2"/>
          <p:cNvSpPr>
            <a:spLocks noGrp="1"/>
          </p:cNvSpPr>
          <p:nvPr>
            <p:ph idx="1"/>
          </p:nvPr>
        </p:nvSpPr>
        <p:spPr/>
        <p:txBody>
          <a:bodyPr>
            <a:normAutofit fontScale="85000" lnSpcReduction="10000"/>
          </a:bodyPr>
          <a:lstStyle/>
          <a:p>
            <a:pPr algn="justLow">
              <a:lnSpc>
                <a:spcPct val="150000"/>
              </a:lnSpc>
              <a:tabLst>
                <a:tab pos="1259205" algn="l"/>
                <a:tab pos="1442085" algn="l"/>
                <a:tab pos="2637155" algn="ctr"/>
              </a:tabLst>
            </a:pPr>
            <a:r>
              <a:rPr lang="ar-IQ" dirty="0">
                <a:ea typeface="Calibri"/>
                <a:cs typeface="Times New Roman"/>
              </a:rPr>
              <a:t>- درجة المبادرة الفردية (الشعور بالمسؤولية الذاتية في العمل المكلف بها وحرية التصرف ازائه).</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2- درجة قبول المخاطرة (تشجيع الموظف لان يكون مبدع ولديه روح المبادرة.</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3- درجة وضوح الاهداف والتوقعات من قبل العاملين.</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4- درجة التكامل بين الوحدات </a:t>
            </a:r>
            <a:r>
              <a:rPr lang="ar-IQ" dirty="0" err="1">
                <a:ea typeface="Calibri"/>
                <a:cs typeface="Times New Roman"/>
              </a:rPr>
              <a:t>المنظمية</a:t>
            </a:r>
            <a:r>
              <a:rPr lang="ar-IQ" dirty="0">
                <a:ea typeface="Calibri"/>
                <a:cs typeface="Times New Roman"/>
              </a:rPr>
              <a:t>.</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5- درجة دعم الادارة للعاملين.</a:t>
            </a:r>
            <a:endParaRPr lang="en-US" sz="2000" dirty="0">
              <a:ea typeface="Calibri"/>
              <a:cs typeface="Arial"/>
            </a:endParaRPr>
          </a:p>
          <a:p>
            <a:endParaRPr lang="ar-IQ" dirty="0"/>
          </a:p>
        </p:txBody>
      </p:sp>
    </p:spTree>
    <p:extLst>
      <p:ext uri="{BB962C8B-B14F-4D97-AF65-F5344CB8AC3E}">
        <p14:creationId xmlns:p14="http://schemas.microsoft.com/office/powerpoint/2010/main" val="112412450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10000"/>
          </a:bodyPr>
          <a:lstStyle/>
          <a:p>
            <a:pPr algn="justLow">
              <a:lnSpc>
                <a:spcPct val="150000"/>
              </a:lnSpc>
              <a:tabLst>
                <a:tab pos="1259205" algn="l"/>
                <a:tab pos="1442085" algn="l"/>
                <a:tab pos="2637155" algn="ctr"/>
              </a:tabLst>
            </a:pPr>
            <a:r>
              <a:rPr lang="ar-IQ" dirty="0">
                <a:ea typeface="Calibri"/>
                <a:cs typeface="Times New Roman"/>
              </a:rPr>
              <a:t>- شكل ونوع الرقابة على العاملين (تطبيق قوانين واجراءات).</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7- مدى الولاء للمنظمة وتغليبه على الولاءات الاخرى.</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8- طبيعة انظمة الحوافز </a:t>
            </a:r>
            <a:r>
              <a:rPr lang="ar-IQ" dirty="0" err="1">
                <a:ea typeface="Calibri"/>
                <a:cs typeface="Times New Roman"/>
              </a:rPr>
              <a:t>والمكافات</a:t>
            </a:r>
            <a:r>
              <a:rPr lang="ar-IQ" dirty="0">
                <a:ea typeface="Calibri"/>
                <a:cs typeface="Times New Roman"/>
              </a:rPr>
              <a:t> (نظام الاقدمية – محسوبية).</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9- درجة تحمل وجهات النظر الاخرى(المعارضة).</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10- طبيعة نظام الاتصالات (نظام رسمي فقط)ام (رسمي وغير رسمي)في نقل وتبادل المعلومات بين موظفي التشكيلات </a:t>
            </a:r>
            <a:r>
              <a:rPr lang="ar-IQ" dirty="0" err="1">
                <a:ea typeface="Calibri"/>
                <a:cs typeface="Times New Roman"/>
              </a:rPr>
              <a:t>المنظمية</a:t>
            </a:r>
            <a:r>
              <a:rPr lang="ar-IQ" dirty="0">
                <a:ea typeface="Calibri"/>
                <a:cs typeface="Times New Roman"/>
              </a:rPr>
              <a:t>.</a:t>
            </a:r>
            <a:endParaRPr lang="en-US" sz="2000" dirty="0">
              <a:ea typeface="Calibri"/>
              <a:cs typeface="Arial"/>
            </a:endParaRPr>
          </a:p>
          <a:p>
            <a:endParaRPr lang="ar-IQ" dirty="0"/>
          </a:p>
        </p:txBody>
      </p:sp>
    </p:spTree>
    <p:extLst>
      <p:ext uri="{BB962C8B-B14F-4D97-AF65-F5344CB8AC3E}">
        <p14:creationId xmlns:p14="http://schemas.microsoft.com/office/powerpoint/2010/main" val="39362586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a:lnSpc>
                <a:spcPct val="150000"/>
              </a:lnSpc>
              <a:tabLst>
                <a:tab pos="1259205" algn="l"/>
                <a:tab pos="1442085" algn="l"/>
                <a:tab pos="2637155" algn="ctr"/>
              </a:tabLst>
            </a:pPr>
            <a:r>
              <a:rPr lang="ar-IQ" u="sng" dirty="0">
                <a:ea typeface="Calibri"/>
              </a:rPr>
              <a:t>انواع الثقافة </a:t>
            </a:r>
            <a:r>
              <a:rPr lang="ar-IQ" u="sng" dirty="0" err="1">
                <a:ea typeface="Calibri"/>
              </a:rPr>
              <a:t>المنظمية</a:t>
            </a:r>
            <a:r>
              <a:rPr lang="ar-IQ" u="sng" dirty="0">
                <a:ea typeface="Calibri"/>
              </a:rPr>
              <a:t>:</a:t>
            </a:r>
            <a:r>
              <a:rPr lang="en-US" sz="3200" dirty="0">
                <a:ea typeface="Calibri"/>
                <a:cs typeface="Arial"/>
              </a:rPr>
              <a:t/>
            </a:r>
            <a:br>
              <a:rPr lang="en-US" sz="3200" dirty="0">
                <a:ea typeface="Calibri"/>
                <a:cs typeface="Arial"/>
              </a:rPr>
            </a:br>
            <a:endParaRPr lang="ar-IQ" dirty="0"/>
          </a:p>
        </p:txBody>
      </p:sp>
      <p:sp>
        <p:nvSpPr>
          <p:cNvPr id="3" name="عنصر نائب للمحتوى 2"/>
          <p:cNvSpPr>
            <a:spLocks noGrp="1"/>
          </p:cNvSpPr>
          <p:nvPr>
            <p:ph idx="1"/>
          </p:nvPr>
        </p:nvSpPr>
        <p:spPr/>
        <p:txBody>
          <a:bodyPr/>
          <a:lstStyle/>
          <a:p>
            <a:pPr algn="justLow">
              <a:lnSpc>
                <a:spcPct val="150000"/>
              </a:lnSpc>
              <a:tabLst>
                <a:tab pos="1259205" algn="l"/>
                <a:tab pos="1442085" algn="l"/>
                <a:tab pos="2637155" algn="ctr"/>
              </a:tabLst>
            </a:pPr>
            <a:r>
              <a:rPr lang="ar-IQ" dirty="0">
                <a:ea typeface="Calibri"/>
                <a:cs typeface="Times New Roman"/>
              </a:rPr>
              <a:t>ثقافة رئيسة: تلك القيم الاساسية التي يتفق عليها اغلبية اعضاء التنظيم والتي تشكل هوية واضحة للجميع تقوم على.</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2- ثقافة فرعية - قيم ساندة في الانظمة الفرعية (وحدات وتشكيلات المنظمة والتي تتفاوت فيما بينها من ناحية وفيما بينها وبين الثقافة من ناحية اخرى مع المنظمة.</a:t>
            </a:r>
            <a:endParaRPr lang="en-US" sz="2000" dirty="0">
              <a:ea typeface="Calibri"/>
              <a:cs typeface="Arial"/>
            </a:endParaRPr>
          </a:p>
          <a:p>
            <a:endParaRPr lang="ar-IQ" dirty="0"/>
          </a:p>
        </p:txBody>
      </p:sp>
    </p:spTree>
    <p:extLst>
      <p:ext uri="{BB962C8B-B14F-4D97-AF65-F5344CB8AC3E}">
        <p14:creationId xmlns:p14="http://schemas.microsoft.com/office/powerpoint/2010/main" val="80683509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91264" cy="5649491"/>
          </a:xfrm>
        </p:spPr>
        <p:txBody>
          <a:bodyPr>
            <a:normAutofit fontScale="77500" lnSpcReduction="20000"/>
          </a:bodyPr>
          <a:lstStyle/>
          <a:p>
            <a:pPr algn="justLow">
              <a:lnSpc>
                <a:spcPct val="150000"/>
              </a:lnSpc>
              <a:tabLst>
                <a:tab pos="1259205" algn="l"/>
                <a:tab pos="1442085" algn="l"/>
                <a:tab pos="2637155" algn="ctr"/>
              </a:tabLst>
            </a:pPr>
            <a:r>
              <a:rPr lang="ar-IQ" dirty="0">
                <a:ea typeface="Calibri"/>
                <a:cs typeface="Times New Roman"/>
              </a:rPr>
              <a:t>الفرعية كلما تنوع وتعدد واختلف عن الثقافة الرئيسية (لعدم القدرة على ضبط سلوك وضياع الهوية العامة للتنظيم) سوف يؤثر سلبيا على فاعلية المنظمة مما يبعدنا عن العدالة </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مصلحة العامة ، القدرة والكفاءة.</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الفرعية تقديم المصلحة الخاصة على المصلحة العامة (ولاء فرعي على الولاء العام).</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القيم: معتقدات يؤمن بها افراد المنظمة يلتزمون بمضامينها اذ تحدد سلوكهم ويكون مقبول من قبل الجميع داخل المنظمة.</a:t>
            </a:r>
            <a:endParaRPr lang="en-US" sz="2000" dirty="0">
              <a:ea typeface="Calibri"/>
              <a:cs typeface="Arial"/>
            </a:endParaRPr>
          </a:p>
          <a:p>
            <a:pPr algn="justLow">
              <a:lnSpc>
                <a:spcPct val="150000"/>
              </a:lnSpc>
              <a:tabLst>
                <a:tab pos="1259205" algn="l"/>
                <a:tab pos="1442085" algn="l"/>
                <a:tab pos="2637155" algn="ctr"/>
              </a:tabLst>
            </a:pPr>
            <a:r>
              <a:rPr lang="ar-IQ" dirty="0">
                <a:ea typeface="Calibri"/>
                <a:cs typeface="Times New Roman"/>
              </a:rPr>
              <a:t>- غالبا ما تتسم بالثبات النسبي وبدرجة اكبر من الاتجاهات.</a:t>
            </a:r>
            <a:endParaRPr lang="en-US" sz="2000" dirty="0">
              <a:ea typeface="Calibri"/>
              <a:cs typeface="Arial"/>
            </a:endParaRPr>
          </a:p>
          <a:p>
            <a:r>
              <a:rPr lang="ar-IQ" dirty="0">
                <a:ea typeface="Calibri"/>
                <a:cs typeface="Times New Roman"/>
              </a:rPr>
              <a:t>- يعاد النظر بالقيم الاجتماعية ، </a:t>
            </a:r>
            <a:r>
              <a:rPr lang="ar-IQ" dirty="0" err="1">
                <a:ea typeface="Calibri"/>
                <a:cs typeface="Times New Roman"/>
              </a:rPr>
              <a:t>الدينيةمع</a:t>
            </a:r>
            <a:r>
              <a:rPr lang="ar-IQ" dirty="0">
                <a:ea typeface="Calibri"/>
                <a:cs typeface="Times New Roman"/>
              </a:rPr>
              <a:t> مرور الزمن مثل قيم الكرم في المدن تختلف عنه في البدو اذ تكون اقل ممارسة</a:t>
            </a:r>
            <a:endParaRPr lang="ar-IQ" dirty="0"/>
          </a:p>
        </p:txBody>
      </p:sp>
    </p:spTree>
    <p:extLst>
      <p:ext uri="{BB962C8B-B14F-4D97-AF65-F5344CB8AC3E}">
        <p14:creationId xmlns:p14="http://schemas.microsoft.com/office/powerpoint/2010/main" val="410703555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ea typeface="Calibri"/>
              </a:rPr>
              <a:t>انواع القيم</a:t>
            </a:r>
            <a:endParaRPr lang="ar-IQ" dirty="0"/>
          </a:p>
        </p:txBody>
      </p:sp>
      <p:sp>
        <p:nvSpPr>
          <p:cNvPr id="3" name="عنصر نائب للمحتوى 2"/>
          <p:cNvSpPr>
            <a:spLocks noGrp="1"/>
          </p:cNvSpPr>
          <p:nvPr>
            <p:ph idx="1"/>
          </p:nvPr>
        </p:nvSpPr>
        <p:spPr/>
        <p:txBody>
          <a:bodyPr/>
          <a:lstStyle/>
          <a:p>
            <a:pPr algn="justLow">
              <a:lnSpc>
                <a:spcPct val="150000"/>
              </a:lnSpc>
              <a:tabLst>
                <a:tab pos="1259205" algn="l"/>
                <a:tab pos="1442085" algn="l"/>
                <a:tab pos="2637155" algn="ctr"/>
              </a:tabLst>
            </a:pPr>
            <a:r>
              <a:rPr lang="ar-IQ" dirty="0">
                <a:ea typeface="Calibri"/>
                <a:cs typeface="Times New Roman"/>
              </a:rPr>
              <a:t>(اقتصادية)في الغرب الاقتصاد في الانفاق بسبب الدخل المحدود </a:t>
            </a:r>
            <a:r>
              <a:rPr lang="ar-IQ" dirty="0" err="1">
                <a:ea typeface="Calibri"/>
                <a:cs typeface="Times New Roman"/>
              </a:rPr>
              <a:t>لاينفق</a:t>
            </a:r>
            <a:r>
              <a:rPr lang="ar-IQ" dirty="0">
                <a:ea typeface="Calibri"/>
                <a:cs typeface="Times New Roman"/>
              </a:rPr>
              <a:t> الكثير عكس العرب </a:t>
            </a:r>
            <a:r>
              <a:rPr lang="ar-IQ" dirty="0" err="1">
                <a:ea typeface="Calibri"/>
                <a:cs typeface="Times New Roman"/>
              </a:rPr>
              <a:t>لايهتمون</a:t>
            </a:r>
            <a:r>
              <a:rPr lang="ar-IQ" dirty="0">
                <a:ea typeface="Calibri"/>
                <a:cs typeface="Times New Roman"/>
              </a:rPr>
              <a:t> (اجتماعية)حالة التنافس في الغرب نقوم على اساس احترام، الاجتهاد، ارقام قياسية ،بينما العرب يسود الالفة ويغلب الراي الجماعي على الراي </a:t>
            </a:r>
            <a:r>
              <a:rPr lang="ar-IQ" dirty="0" err="1">
                <a:ea typeface="Calibri"/>
                <a:cs typeface="Times New Roman"/>
              </a:rPr>
              <a:t>الفردي.كذلك</a:t>
            </a:r>
            <a:r>
              <a:rPr lang="ar-IQ" dirty="0">
                <a:ea typeface="Calibri"/>
                <a:cs typeface="Times New Roman"/>
              </a:rPr>
              <a:t> احترام الوقت للغرب وانعدامه للعرب.</a:t>
            </a:r>
            <a:endParaRPr lang="en-US" sz="2000" dirty="0">
              <a:ea typeface="Calibri"/>
              <a:cs typeface="Arial"/>
            </a:endParaRPr>
          </a:p>
          <a:p>
            <a:endParaRPr lang="ar-IQ" dirty="0"/>
          </a:p>
        </p:txBody>
      </p:sp>
    </p:spTree>
    <p:extLst>
      <p:ext uri="{BB962C8B-B14F-4D97-AF65-F5344CB8AC3E}">
        <p14:creationId xmlns:p14="http://schemas.microsoft.com/office/powerpoint/2010/main" val="115710399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ea typeface="Calibri"/>
              </a:rPr>
              <a:t>مصادر القيم</a:t>
            </a:r>
            <a:endParaRPr lang="ar-IQ" dirty="0"/>
          </a:p>
        </p:txBody>
      </p:sp>
      <p:sp>
        <p:nvSpPr>
          <p:cNvPr id="3" name="عنصر نائب للمحتوى 2"/>
          <p:cNvSpPr>
            <a:spLocks noGrp="1"/>
          </p:cNvSpPr>
          <p:nvPr>
            <p:ph idx="1"/>
          </p:nvPr>
        </p:nvSpPr>
        <p:spPr/>
        <p:txBody>
          <a:bodyPr/>
          <a:lstStyle/>
          <a:p>
            <a:pPr algn="justLow">
              <a:lnSpc>
                <a:spcPct val="150000"/>
              </a:lnSpc>
              <a:tabLst>
                <a:tab pos="1259205" algn="l"/>
                <a:tab pos="1442085" algn="l"/>
                <a:tab pos="2637155" algn="ctr"/>
              </a:tabLst>
            </a:pPr>
            <a:r>
              <a:rPr lang="ar-IQ" dirty="0">
                <a:ea typeface="Calibri"/>
                <a:cs typeface="Times New Roman"/>
              </a:rPr>
              <a:t>الدين/التنشئة الاجتماعية من عائلة مستبدة او ديمقراطية/ الخبرة السابقة عبر ما يكتسبه الفرد من التعلم، والحرية قياساً بالتقيد والحبس والسجن ،الغني قياسا بالفقير/ الجماعة التي تنتمي اليها الفرد وما يكتسبه من عادات او ما يتأثر به (دارس في الخارج) (مغترب في دول عربية).</a:t>
            </a:r>
            <a:endParaRPr lang="en-US" sz="2000" dirty="0">
              <a:ea typeface="Calibri"/>
              <a:cs typeface="Arial"/>
            </a:endParaRPr>
          </a:p>
          <a:p>
            <a:endParaRPr lang="ar-IQ" dirty="0"/>
          </a:p>
        </p:txBody>
      </p:sp>
    </p:spTree>
    <p:extLst>
      <p:ext uri="{BB962C8B-B14F-4D97-AF65-F5344CB8AC3E}">
        <p14:creationId xmlns:p14="http://schemas.microsoft.com/office/powerpoint/2010/main" val="246621682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الية خلق الثقافة </a:t>
            </a:r>
            <a:r>
              <a:rPr lang="ar-IQ" u="sng" dirty="0" err="1">
                <a:ea typeface="Calibri"/>
              </a:rPr>
              <a:t>المنظمية</a:t>
            </a:r>
            <a:r>
              <a:rPr lang="ar-IQ" u="sng" dirty="0">
                <a:ea typeface="Calibri"/>
              </a:rPr>
              <a:t> والمحافظة عليها</a:t>
            </a:r>
            <a:endParaRPr lang="ar-IQ" dirty="0"/>
          </a:p>
        </p:txBody>
      </p:sp>
      <p:sp>
        <p:nvSpPr>
          <p:cNvPr id="3" name="عنصر نائب للمحتوى 2"/>
          <p:cNvSpPr>
            <a:spLocks noGrp="1"/>
          </p:cNvSpPr>
          <p:nvPr>
            <p:ph idx="1"/>
          </p:nvPr>
        </p:nvSpPr>
        <p:spPr/>
        <p:txBody>
          <a:bodyPr/>
          <a:lstStyle/>
          <a:p>
            <a:pPr algn="justLow">
              <a:lnSpc>
                <a:spcPct val="150000"/>
              </a:lnSpc>
            </a:pPr>
            <a:r>
              <a:rPr lang="ar-IQ" dirty="0">
                <a:ea typeface="Calibri"/>
                <a:cs typeface="Times New Roman"/>
              </a:rPr>
              <a:t>مؤسس الشركة له اخلاق وتقاليد واساليب </a:t>
            </a:r>
            <a:r>
              <a:rPr lang="ar-IQ" dirty="0" err="1">
                <a:ea typeface="Calibri"/>
                <a:cs typeface="Times New Roman"/>
              </a:rPr>
              <a:t>عمل،رؤيا</a:t>
            </a:r>
            <a:r>
              <a:rPr lang="ar-IQ" dirty="0">
                <a:ea typeface="Calibri"/>
                <a:cs typeface="Times New Roman"/>
              </a:rPr>
              <a:t> وفلسفة يؤمن بها يحاول تطبيقها في بداية عمل الشركة ووضع البصمة فيها وغرس القيم والتفاعل والخبرة فيها عبر .</a:t>
            </a:r>
            <a:endParaRPr lang="en-US" sz="2000" dirty="0">
              <a:ea typeface="Calibri"/>
              <a:cs typeface="Arial"/>
            </a:endParaRPr>
          </a:p>
          <a:p>
            <a:endParaRPr lang="ar-IQ" dirty="0"/>
          </a:p>
        </p:txBody>
      </p:sp>
    </p:spTree>
    <p:extLst>
      <p:ext uri="{BB962C8B-B14F-4D97-AF65-F5344CB8AC3E}">
        <p14:creationId xmlns:p14="http://schemas.microsoft.com/office/powerpoint/2010/main" val="426928867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7500" lnSpcReduction="20000"/>
          </a:bodyPr>
          <a:lstStyle/>
          <a:p>
            <a:pPr algn="justLow">
              <a:lnSpc>
                <a:spcPct val="150000"/>
              </a:lnSpc>
            </a:pPr>
            <a:r>
              <a:rPr lang="ar-IQ" dirty="0">
                <a:ea typeface="Calibri"/>
                <a:cs typeface="Times New Roman"/>
              </a:rPr>
              <a:t>*اجراءات اختيار الموظفين في ضوء صفات وسلوك فيما يتفق من قيمهم مع قيم المنظمة .</a:t>
            </a:r>
            <a:endParaRPr lang="en-US" sz="2000" dirty="0">
              <a:ea typeface="Calibri"/>
              <a:cs typeface="Arial"/>
            </a:endParaRPr>
          </a:p>
          <a:p>
            <a:pPr algn="justLow">
              <a:lnSpc>
                <a:spcPct val="150000"/>
              </a:lnSpc>
            </a:pPr>
            <a:r>
              <a:rPr lang="ar-IQ" dirty="0">
                <a:ea typeface="Calibri"/>
                <a:cs typeface="Times New Roman"/>
              </a:rPr>
              <a:t>*ممارسات ادارة عليا ، يظهر انواع سلوكيات جيدة </a:t>
            </a:r>
            <a:r>
              <a:rPr lang="ar-IQ" dirty="0" err="1">
                <a:ea typeface="Calibri"/>
                <a:cs typeface="Times New Roman"/>
              </a:rPr>
              <a:t>يكافىء</a:t>
            </a:r>
            <a:r>
              <a:rPr lang="ar-IQ" dirty="0">
                <a:ea typeface="Calibri"/>
                <a:cs typeface="Times New Roman"/>
              </a:rPr>
              <a:t> عليها والسيئة يعاقب عليها ضمن شفافية.</a:t>
            </a:r>
            <a:endParaRPr lang="en-US" sz="2000" dirty="0">
              <a:ea typeface="Calibri"/>
              <a:cs typeface="Arial"/>
            </a:endParaRPr>
          </a:p>
          <a:p>
            <a:pPr algn="justLow">
              <a:lnSpc>
                <a:spcPct val="150000"/>
              </a:lnSpc>
            </a:pPr>
            <a:r>
              <a:rPr lang="ar-IQ" dirty="0">
                <a:ea typeface="Calibri"/>
                <a:cs typeface="Times New Roman"/>
              </a:rPr>
              <a:t>*طرق التنشئة المتبعة تدريب الموظف ليتعلم ماله حقوق وما عليه من واجبات .</a:t>
            </a:r>
            <a:endParaRPr lang="en-US" sz="2000" dirty="0">
              <a:ea typeface="Calibri"/>
              <a:cs typeface="Arial"/>
            </a:endParaRPr>
          </a:p>
          <a:p>
            <a:pPr algn="justLow">
              <a:lnSpc>
                <a:spcPct val="150000"/>
              </a:lnSpc>
            </a:pPr>
            <a:r>
              <a:rPr lang="ar-IQ" dirty="0">
                <a:ea typeface="Calibri"/>
                <a:cs typeface="Times New Roman"/>
              </a:rPr>
              <a:t>*طقوس ورموز ولغة (طقوس /التعين ،التقاعد، المبدعين، رحلات، افراح، ملابس رسمية)</a:t>
            </a:r>
            <a:endParaRPr lang="en-US" sz="2000" dirty="0">
              <a:ea typeface="Calibri"/>
              <a:cs typeface="Arial"/>
            </a:endParaRPr>
          </a:p>
          <a:p>
            <a:endParaRPr lang="ar-IQ" dirty="0"/>
          </a:p>
        </p:txBody>
      </p:sp>
    </p:spTree>
    <p:extLst>
      <p:ext uri="{BB962C8B-B14F-4D97-AF65-F5344CB8AC3E}">
        <p14:creationId xmlns:p14="http://schemas.microsoft.com/office/powerpoint/2010/main" val="300936241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Low">
              <a:lnSpc>
                <a:spcPct val="150000"/>
              </a:lnSpc>
            </a:pPr>
            <a:r>
              <a:rPr lang="ar-IQ" dirty="0">
                <a:ea typeface="Calibri"/>
                <a:cs typeface="Times New Roman"/>
              </a:rPr>
              <a:t>(رموز / الجواهري شاعر ، نازك الملائكة شاعرة ،عبد الكريم قاسم قائد وطني)</a:t>
            </a:r>
            <a:endParaRPr lang="en-US" sz="2000" dirty="0">
              <a:ea typeface="Calibri"/>
              <a:cs typeface="Arial"/>
            </a:endParaRPr>
          </a:p>
          <a:p>
            <a:pPr algn="justLow">
              <a:lnSpc>
                <a:spcPct val="150000"/>
              </a:lnSpc>
            </a:pPr>
            <a:r>
              <a:rPr lang="ar-IQ" dirty="0">
                <a:ea typeface="Calibri"/>
                <a:cs typeface="Times New Roman"/>
              </a:rPr>
              <a:t> (لغة / اللغة </a:t>
            </a:r>
            <a:r>
              <a:rPr lang="ar-IQ" dirty="0" err="1">
                <a:ea typeface="Calibri"/>
                <a:cs typeface="Times New Roman"/>
              </a:rPr>
              <a:t>المنظمية</a:t>
            </a:r>
            <a:r>
              <a:rPr lang="ar-IQ" dirty="0">
                <a:ea typeface="Calibri"/>
                <a:cs typeface="Times New Roman"/>
              </a:rPr>
              <a:t> للمستشفى ، للجامعة ، للمعمل، مكاتب الخارجية).</a:t>
            </a:r>
            <a:endParaRPr lang="en-US" sz="2000" dirty="0">
              <a:ea typeface="Calibri"/>
              <a:cs typeface="Arial"/>
            </a:endParaRPr>
          </a:p>
          <a:p>
            <a:endParaRPr lang="ar-IQ" dirty="0"/>
          </a:p>
        </p:txBody>
      </p:sp>
    </p:spTree>
    <p:extLst>
      <p:ext uri="{BB962C8B-B14F-4D97-AF65-F5344CB8AC3E}">
        <p14:creationId xmlns:p14="http://schemas.microsoft.com/office/powerpoint/2010/main" val="272503222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الاتجاهات </a:t>
            </a:r>
            <a:endParaRPr lang="ar-IQ" dirty="0"/>
          </a:p>
        </p:txBody>
      </p:sp>
      <p:sp>
        <p:nvSpPr>
          <p:cNvPr id="3" name="عنصر نائب للمحتوى 2"/>
          <p:cNvSpPr>
            <a:spLocks noGrp="1"/>
          </p:cNvSpPr>
          <p:nvPr>
            <p:ph idx="1"/>
          </p:nvPr>
        </p:nvSpPr>
        <p:spPr/>
        <p:txBody>
          <a:bodyPr>
            <a:normAutofit fontScale="85000" lnSpcReduction="20000"/>
          </a:bodyPr>
          <a:lstStyle/>
          <a:p>
            <a:pPr algn="justLow">
              <a:lnSpc>
                <a:spcPct val="150000"/>
              </a:lnSpc>
            </a:pPr>
            <a:r>
              <a:rPr lang="ar-IQ" u="sng" dirty="0">
                <a:ea typeface="Calibri"/>
                <a:cs typeface="Times New Roman"/>
              </a:rPr>
              <a:t>:</a:t>
            </a:r>
            <a:r>
              <a:rPr lang="ar-IQ" dirty="0">
                <a:ea typeface="Calibri"/>
                <a:cs typeface="Times New Roman"/>
              </a:rPr>
              <a:t> هي قيم يؤمن بها الفرد ترافقه في حياته الوظيفية : لابد من تناغم قيم واتجاهات الفرد العامل مع قيم واتجاهات المنظمة التي يعمل بها. الاستعداد لتوجيه الفرد العامل نحو سلوك معين عبر ما يكتسبه من خبراته السابقة في ظل التنشئة الاجتماعية (اسرة ، مدرسة ، جامعة ، تدريب....): يمكن تغير الاتجاه بتغير الظروف والخبرات والتعلم والتدريب لذا المنظمة تحاول غرس اتجاهات ايجابية ومحاولة تغير اتجاهات سلبية عبر التدريب/ التعليمات والتي تعمل لتحقيق ولاء المنظمة ، احترام العمل ، الالتزام بالتنفيذ.</a:t>
            </a:r>
            <a:endParaRPr lang="en-US" sz="2000" dirty="0">
              <a:ea typeface="Calibri"/>
              <a:cs typeface="Arial"/>
            </a:endParaRPr>
          </a:p>
          <a:p>
            <a:endParaRPr lang="ar-IQ" dirty="0"/>
          </a:p>
        </p:txBody>
      </p:sp>
    </p:spTree>
    <p:extLst>
      <p:ext uri="{BB962C8B-B14F-4D97-AF65-F5344CB8AC3E}">
        <p14:creationId xmlns:p14="http://schemas.microsoft.com/office/powerpoint/2010/main" val="3938923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91264" cy="5865515"/>
          </a:xfrm>
        </p:spPr>
        <p:txBody>
          <a:bodyPr/>
          <a:lstStyle/>
          <a:p>
            <a:pPr algn="justLow">
              <a:lnSpc>
                <a:spcPct val="150000"/>
              </a:lnSpc>
            </a:pPr>
            <a:r>
              <a:rPr lang="ar-IQ" b="1" dirty="0">
                <a:ea typeface="Calibri"/>
                <a:cs typeface="Times New Roman"/>
              </a:rPr>
              <a:t>محددات الشخصية:</a:t>
            </a:r>
            <a:r>
              <a:rPr lang="ar-IQ" dirty="0">
                <a:ea typeface="Calibri"/>
                <a:cs typeface="Times New Roman"/>
              </a:rPr>
              <a:t> ثلاث وهي</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عوامل وراثية 50-90 % من نمط الشخصية تعود للعوامل الوراثية </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عوامل بيئية الوسط الذي يعيش فيه الفرد / الجماعة عبر ثقافة لها معايير واتجاهات وقيم تتغير </a:t>
            </a:r>
            <a:r>
              <a:rPr lang="ar-IQ" dirty="0" err="1">
                <a:ea typeface="Calibri"/>
                <a:cs typeface="Times New Roman"/>
              </a:rPr>
              <a:t>مابين</a:t>
            </a:r>
            <a:r>
              <a:rPr lang="ar-IQ" dirty="0">
                <a:ea typeface="Calibri"/>
                <a:cs typeface="Times New Roman"/>
              </a:rPr>
              <a:t> فترة وفترة لاحقة </a:t>
            </a:r>
            <a:endParaRPr lang="en-US" sz="2000" dirty="0">
              <a:ea typeface="Calibri"/>
              <a:cs typeface="Arial"/>
            </a:endParaRPr>
          </a:p>
          <a:p>
            <a:r>
              <a:rPr lang="ar-IQ" dirty="0" smtClean="0">
                <a:effectLst/>
                <a:ea typeface="Calibri"/>
                <a:cs typeface="Times New Roman"/>
              </a:rPr>
              <a:t>ظروف الموقف: نمط من السلوك يفرضه الموقف على الانسان مثل الحزن , الفرح </a:t>
            </a:r>
            <a:endParaRPr lang="ar-IQ" dirty="0"/>
          </a:p>
        </p:txBody>
      </p:sp>
    </p:spTree>
    <p:extLst>
      <p:ext uri="{BB962C8B-B14F-4D97-AF65-F5344CB8AC3E}">
        <p14:creationId xmlns:p14="http://schemas.microsoft.com/office/powerpoint/2010/main" val="24414057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تكوين الاتجاهات</a:t>
            </a:r>
            <a:r>
              <a:rPr lang="ar-IQ" dirty="0">
                <a:ea typeface="Calibri"/>
              </a:rPr>
              <a:t> </a:t>
            </a:r>
            <a:endParaRPr lang="ar-IQ" dirty="0"/>
          </a:p>
        </p:txBody>
      </p:sp>
      <p:sp>
        <p:nvSpPr>
          <p:cNvPr id="3" name="عنصر نائب للمحتوى 2"/>
          <p:cNvSpPr>
            <a:spLocks noGrp="1"/>
          </p:cNvSpPr>
          <p:nvPr>
            <p:ph idx="1"/>
          </p:nvPr>
        </p:nvSpPr>
        <p:spPr>
          <a:xfrm>
            <a:off x="457200" y="1600200"/>
            <a:ext cx="8507288" cy="4525963"/>
          </a:xfrm>
        </p:spPr>
        <p:txBody>
          <a:bodyPr>
            <a:normAutofit fontScale="92500" lnSpcReduction="20000"/>
          </a:bodyPr>
          <a:lstStyle/>
          <a:p>
            <a:pPr algn="justLow">
              <a:lnSpc>
                <a:spcPct val="150000"/>
              </a:lnSpc>
            </a:pPr>
            <a:r>
              <a:rPr lang="ar-IQ" dirty="0">
                <a:ea typeface="Calibri"/>
                <a:cs typeface="Times New Roman"/>
              </a:rPr>
              <a:t>- حسب المعلومات المتوفرة له: وجود المعلومة اساس لتكوين اتجاه الفرد .</a:t>
            </a:r>
            <a:endParaRPr lang="en-US" sz="2000" dirty="0">
              <a:ea typeface="Calibri"/>
              <a:cs typeface="Arial"/>
            </a:endParaRPr>
          </a:p>
          <a:p>
            <a:pPr algn="justLow">
              <a:lnSpc>
                <a:spcPct val="150000"/>
              </a:lnSpc>
            </a:pPr>
            <a:r>
              <a:rPr lang="ar-IQ" dirty="0">
                <a:ea typeface="Calibri"/>
                <a:cs typeface="Times New Roman"/>
              </a:rPr>
              <a:t>2- محصلة معتقدات وقيم البيئة الاجتماعية : اساسها التنشئة الاجتماعية وقيمها المغروسة.</a:t>
            </a:r>
            <a:endParaRPr lang="en-US" sz="2000" dirty="0">
              <a:ea typeface="Calibri"/>
              <a:cs typeface="Arial"/>
            </a:endParaRPr>
          </a:p>
          <a:p>
            <a:pPr algn="justLow">
              <a:lnSpc>
                <a:spcPct val="150000"/>
              </a:lnSpc>
            </a:pPr>
            <a:r>
              <a:rPr lang="ar-IQ" dirty="0">
                <a:ea typeface="Calibri"/>
                <a:cs typeface="Times New Roman"/>
              </a:rPr>
              <a:t>3- تحقيق الاهداف يصادف الفرد عدد من خبرات سارة محققة لحاجاته وخبرات غير سارة وبالتالي الذي يساعد في اشباع حاجاته يكون اتجاهه ايجابي نحوه.</a:t>
            </a:r>
            <a:endParaRPr lang="en-US" sz="2000" dirty="0">
              <a:ea typeface="Calibri"/>
              <a:cs typeface="Arial"/>
            </a:endParaRPr>
          </a:p>
          <a:p>
            <a:endParaRPr lang="ar-IQ" dirty="0"/>
          </a:p>
        </p:txBody>
      </p:sp>
    </p:spTree>
    <p:extLst>
      <p:ext uri="{BB962C8B-B14F-4D97-AF65-F5344CB8AC3E}">
        <p14:creationId xmlns:p14="http://schemas.microsoft.com/office/powerpoint/2010/main" val="314007377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تعديل الاتجاهات </a:t>
            </a:r>
            <a:endParaRPr lang="ar-IQ" dirty="0"/>
          </a:p>
        </p:txBody>
      </p:sp>
      <p:sp>
        <p:nvSpPr>
          <p:cNvPr id="3" name="عنصر نائب للمحتوى 2"/>
          <p:cNvSpPr>
            <a:spLocks noGrp="1"/>
          </p:cNvSpPr>
          <p:nvPr>
            <p:ph idx="1"/>
          </p:nvPr>
        </p:nvSpPr>
        <p:spPr>
          <a:xfrm>
            <a:off x="179512" y="1268760"/>
            <a:ext cx="8856984" cy="4857403"/>
          </a:xfrm>
        </p:spPr>
        <p:txBody>
          <a:bodyPr>
            <a:normAutofit fontScale="70000" lnSpcReduction="20000"/>
          </a:bodyPr>
          <a:lstStyle/>
          <a:p>
            <a:pPr algn="justLow">
              <a:lnSpc>
                <a:spcPct val="150000"/>
              </a:lnSpc>
            </a:pPr>
            <a:r>
              <a:rPr lang="ar-IQ" dirty="0">
                <a:ea typeface="Calibri"/>
                <a:cs typeface="Times New Roman"/>
              </a:rPr>
              <a:t>يمكن تعديل الاتجاه من خلال.</a:t>
            </a:r>
            <a:endParaRPr lang="en-US" sz="2000" dirty="0">
              <a:ea typeface="Calibri"/>
              <a:cs typeface="Arial"/>
            </a:endParaRPr>
          </a:p>
          <a:p>
            <a:pPr algn="justLow">
              <a:lnSpc>
                <a:spcPct val="150000"/>
              </a:lnSpc>
            </a:pPr>
            <a:r>
              <a:rPr lang="ar-IQ" dirty="0">
                <a:ea typeface="Calibri"/>
                <a:cs typeface="Times New Roman"/>
              </a:rPr>
              <a:t>1- التدريب لضمان تحقيق اتجاه ايجابي.</a:t>
            </a:r>
            <a:endParaRPr lang="en-US" sz="2000" dirty="0">
              <a:ea typeface="Calibri"/>
              <a:cs typeface="Arial"/>
            </a:endParaRPr>
          </a:p>
          <a:p>
            <a:pPr algn="justLow">
              <a:lnSpc>
                <a:spcPct val="150000"/>
              </a:lnSpc>
            </a:pPr>
            <a:r>
              <a:rPr lang="ar-IQ" dirty="0">
                <a:ea typeface="Calibri"/>
                <a:cs typeface="Times New Roman"/>
              </a:rPr>
              <a:t>2- المكافأة في الالتزام بالاتجاه الايجابي ، الدوام بالوقت المحدد ، توفير سيارات لنقل من والى المنظمة والسكن.</a:t>
            </a:r>
            <a:endParaRPr lang="en-US" sz="2000" dirty="0">
              <a:ea typeface="Calibri"/>
              <a:cs typeface="Arial"/>
            </a:endParaRPr>
          </a:p>
          <a:p>
            <a:pPr algn="justLow">
              <a:lnSpc>
                <a:spcPct val="150000"/>
              </a:lnSpc>
            </a:pPr>
            <a:r>
              <a:rPr lang="ar-IQ" dirty="0">
                <a:ea typeface="Calibri"/>
                <a:cs typeface="Times New Roman"/>
              </a:rPr>
              <a:t>3- توفير معلومات لازمة للعاملين للعمل بموجبها ، تعزيز الثقة بالعاملين وانشاء علاقات عامة بناءة.</a:t>
            </a:r>
            <a:endParaRPr lang="en-US" sz="2000" dirty="0">
              <a:ea typeface="Calibri"/>
              <a:cs typeface="Arial"/>
            </a:endParaRPr>
          </a:p>
          <a:p>
            <a:pPr algn="justLow">
              <a:lnSpc>
                <a:spcPct val="150000"/>
              </a:lnSpc>
            </a:pPr>
            <a:r>
              <a:rPr lang="ar-IQ" dirty="0">
                <a:ea typeface="Calibri"/>
                <a:cs typeface="Times New Roman"/>
              </a:rPr>
              <a:t>4- مركزية – لا مركزية (السلطة والاتصالات) مما يحقق مواكبة التغيرات الحاصلة في البيئة الخارجية.</a:t>
            </a:r>
            <a:endParaRPr lang="en-US" sz="2000" dirty="0">
              <a:ea typeface="Calibri"/>
              <a:cs typeface="Arial"/>
            </a:endParaRPr>
          </a:p>
          <a:p>
            <a:pPr algn="justLow">
              <a:lnSpc>
                <a:spcPct val="115000"/>
              </a:lnSpc>
            </a:pPr>
            <a:r>
              <a:rPr lang="ar-IQ" dirty="0">
                <a:ea typeface="Calibri"/>
                <a:cs typeface="Times New Roman"/>
              </a:rPr>
              <a:t>5- يتوقف التعديل</a:t>
            </a:r>
            <a:endParaRPr lang="en-US" sz="2000" dirty="0">
              <a:ea typeface="Calibri"/>
              <a:cs typeface="Arial"/>
            </a:endParaRPr>
          </a:p>
          <a:p>
            <a:pPr algn="justLow">
              <a:lnSpc>
                <a:spcPct val="115000"/>
              </a:lnSpc>
            </a:pPr>
            <a:r>
              <a:rPr lang="ar-IQ" dirty="0">
                <a:ea typeface="Calibri"/>
                <a:cs typeface="Times New Roman"/>
              </a:rPr>
              <a:t> أ- على شعور العامل </a:t>
            </a:r>
            <a:r>
              <a:rPr lang="ar-IQ" dirty="0" err="1">
                <a:ea typeface="Calibri"/>
                <a:cs typeface="Times New Roman"/>
              </a:rPr>
              <a:t>باهمية</a:t>
            </a:r>
            <a:r>
              <a:rPr lang="ar-IQ" dirty="0">
                <a:ea typeface="Calibri"/>
                <a:cs typeface="Times New Roman"/>
              </a:rPr>
              <a:t> الاتجاه فاذا كان مهم صعب تغيره واذا كان غير مهم فيسهل تغيره.</a:t>
            </a:r>
            <a:endParaRPr lang="en-US" sz="2000" dirty="0">
              <a:ea typeface="Calibri"/>
              <a:cs typeface="Arial"/>
            </a:endParaRPr>
          </a:p>
          <a:p>
            <a:endParaRPr lang="ar-IQ" dirty="0"/>
          </a:p>
        </p:txBody>
      </p:sp>
    </p:spTree>
    <p:extLst>
      <p:ext uri="{BB962C8B-B14F-4D97-AF65-F5344CB8AC3E}">
        <p14:creationId xmlns:p14="http://schemas.microsoft.com/office/powerpoint/2010/main" val="55248540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Low">
              <a:lnSpc>
                <a:spcPct val="115000"/>
              </a:lnSpc>
            </a:pPr>
            <a:r>
              <a:rPr lang="en-US" dirty="0">
                <a:latin typeface="Times New Roman"/>
                <a:ea typeface="Calibri"/>
                <a:cs typeface="Arial"/>
              </a:rPr>
              <a:t> </a:t>
            </a:r>
            <a:r>
              <a:rPr lang="ar-IQ" dirty="0">
                <a:latin typeface="Times New Roman"/>
                <a:ea typeface="Calibri"/>
              </a:rPr>
              <a:t>ب- مدى توافر المعلومات عن الموضوع فحين </a:t>
            </a:r>
            <a:r>
              <a:rPr lang="ar-IQ" dirty="0" err="1">
                <a:latin typeface="Times New Roman"/>
                <a:ea typeface="Calibri"/>
              </a:rPr>
              <a:t>لايعرف</a:t>
            </a:r>
            <a:r>
              <a:rPr lang="ar-IQ" dirty="0">
                <a:latin typeface="Times New Roman"/>
                <a:ea typeface="Calibri"/>
              </a:rPr>
              <a:t> الفرد المعلومة يسهل تغير اتجاهه وان كان الفرد يعرف الكثير فيصعب تغيره.</a:t>
            </a:r>
            <a:endParaRPr lang="en-US" sz="2000" dirty="0">
              <a:ea typeface="Calibri"/>
              <a:cs typeface="Arial"/>
            </a:endParaRPr>
          </a:p>
          <a:p>
            <a:endParaRPr lang="ar-IQ" dirty="0"/>
          </a:p>
        </p:txBody>
      </p:sp>
    </p:spTree>
    <p:extLst>
      <p:ext uri="{BB962C8B-B14F-4D97-AF65-F5344CB8AC3E}">
        <p14:creationId xmlns:p14="http://schemas.microsoft.com/office/powerpoint/2010/main" val="34500366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وظائف الاتجاه: </a:t>
            </a:r>
            <a:endParaRPr lang="ar-IQ" dirty="0"/>
          </a:p>
        </p:txBody>
      </p:sp>
      <p:sp>
        <p:nvSpPr>
          <p:cNvPr id="3" name="عنصر نائب للمحتوى 2"/>
          <p:cNvSpPr>
            <a:spLocks noGrp="1"/>
          </p:cNvSpPr>
          <p:nvPr>
            <p:ph idx="1"/>
          </p:nvPr>
        </p:nvSpPr>
        <p:spPr/>
        <p:txBody>
          <a:bodyPr/>
          <a:lstStyle/>
          <a:p>
            <a:pPr lvl="0" algn="justLow">
              <a:lnSpc>
                <a:spcPct val="150000"/>
              </a:lnSpc>
              <a:buFont typeface="+mj-lt"/>
              <a:buAutoNum type="arabicPeriod"/>
            </a:pPr>
            <a:r>
              <a:rPr lang="ar-IQ" dirty="0">
                <a:ea typeface="Calibri"/>
                <a:cs typeface="Times New Roman"/>
              </a:rPr>
              <a:t>مساعدة في التأقلم والتكيف – جانبي معنوي. </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توفير قناعة للدفاع عن نفسيه.</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اطار مرجعي ينظم الفرد ادراكه للمعلومات المختلفة.</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مقدمة لتفسير السلوك </a:t>
            </a:r>
            <a:r>
              <a:rPr lang="ar-IQ" dirty="0" err="1">
                <a:ea typeface="Calibri"/>
                <a:cs typeface="Times New Roman"/>
              </a:rPr>
              <a:t>والتنبوء</a:t>
            </a:r>
            <a:r>
              <a:rPr lang="ar-IQ" dirty="0">
                <a:ea typeface="Calibri"/>
                <a:cs typeface="Times New Roman"/>
              </a:rPr>
              <a:t> به.</a:t>
            </a:r>
            <a:endParaRPr lang="en-US" sz="2000" dirty="0">
              <a:ea typeface="Calibri"/>
              <a:cs typeface="Arial"/>
            </a:endParaRPr>
          </a:p>
          <a:p>
            <a:endParaRPr lang="ar-IQ" dirty="0"/>
          </a:p>
        </p:txBody>
      </p:sp>
    </p:spTree>
    <p:extLst>
      <p:ext uri="{BB962C8B-B14F-4D97-AF65-F5344CB8AC3E}">
        <p14:creationId xmlns:p14="http://schemas.microsoft.com/office/powerpoint/2010/main" val="144121558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قياس الاتجاه</a:t>
            </a:r>
            <a:endParaRPr lang="ar-IQ" dirty="0"/>
          </a:p>
        </p:txBody>
      </p:sp>
      <p:sp>
        <p:nvSpPr>
          <p:cNvPr id="3" name="عنصر نائب للمحتوى 2"/>
          <p:cNvSpPr>
            <a:spLocks noGrp="1"/>
          </p:cNvSpPr>
          <p:nvPr>
            <p:ph idx="1"/>
          </p:nvPr>
        </p:nvSpPr>
        <p:spPr>
          <a:xfrm>
            <a:off x="457200" y="1600201"/>
            <a:ext cx="8229600" cy="1684784"/>
          </a:xfrm>
        </p:spPr>
        <p:txBody>
          <a:bodyPr/>
          <a:lstStyle/>
          <a:p>
            <a:pPr algn="justLow">
              <a:lnSpc>
                <a:spcPct val="150000"/>
              </a:lnSpc>
            </a:pPr>
            <a:r>
              <a:rPr lang="ar-IQ" dirty="0" err="1">
                <a:ea typeface="Calibri"/>
                <a:cs typeface="Times New Roman"/>
              </a:rPr>
              <a:t>استبانه</a:t>
            </a:r>
            <a:r>
              <a:rPr lang="ar-IQ" dirty="0">
                <a:ea typeface="Calibri"/>
                <a:cs typeface="Times New Roman"/>
              </a:rPr>
              <a:t> (5 ممتار/ اتفق جدا    4    3    2   1 ضعيف)</a:t>
            </a:r>
            <a:endParaRPr lang="en-US" sz="2000" dirty="0">
              <a:ea typeface="Calibri"/>
              <a:cs typeface="Arial"/>
            </a:endParaRPr>
          </a:p>
          <a:p>
            <a:endParaRPr lang="ar-IQ" dirty="0"/>
          </a:p>
        </p:txBody>
      </p:sp>
    </p:spTree>
    <p:extLst>
      <p:ext uri="{BB962C8B-B14F-4D97-AF65-F5344CB8AC3E}">
        <p14:creationId xmlns:p14="http://schemas.microsoft.com/office/powerpoint/2010/main" val="27258635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الاتصال </a:t>
            </a:r>
            <a:r>
              <a:rPr lang="ar-IQ" u="sng" dirty="0" err="1">
                <a:ea typeface="Calibri"/>
              </a:rPr>
              <a:t>المنظمي</a:t>
            </a:r>
            <a:endParaRPr lang="ar-IQ" dirty="0"/>
          </a:p>
        </p:txBody>
      </p:sp>
      <p:sp>
        <p:nvSpPr>
          <p:cNvPr id="3" name="عنصر نائب للمحتوى 2"/>
          <p:cNvSpPr>
            <a:spLocks noGrp="1"/>
          </p:cNvSpPr>
          <p:nvPr>
            <p:ph idx="1"/>
          </p:nvPr>
        </p:nvSpPr>
        <p:spPr/>
        <p:txBody>
          <a:bodyPr/>
          <a:lstStyle/>
          <a:p>
            <a:pPr algn="justLow">
              <a:lnSpc>
                <a:spcPct val="150000"/>
              </a:lnSpc>
            </a:pPr>
            <a:r>
              <a:rPr lang="ar-IQ" dirty="0">
                <a:ea typeface="Calibri"/>
                <a:cs typeface="Times New Roman"/>
              </a:rPr>
              <a:t>عملية يتم بها تعديل سلوك الافراد والجماعات داخل المنظمة وتتم عبر تبادل المعلومات ونقل الخبرة والمهارة ، باتجاه تحقيق الاهداف </a:t>
            </a:r>
            <a:r>
              <a:rPr lang="ar-IQ" dirty="0" err="1">
                <a:ea typeface="Calibri"/>
                <a:cs typeface="Times New Roman"/>
              </a:rPr>
              <a:t>المنظمية</a:t>
            </a:r>
            <a:r>
              <a:rPr lang="ar-IQ" dirty="0">
                <a:ea typeface="Calibri"/>
                <a:cs typeface="Times New Roman"/>
              </a:rPr>
              <a:t>.</a:t>
            </a:r>
            <a:endParaRPr lang="en-US" sz="2000" dirty="0">
              <a:ea typeface="Calibri"/>
              <a:cs typeface="Arial"/>
            </a:endParaRPr>
          </a:p>
          <a:p>
            <a:pPr algn="justLow">
              <a:lnSpc>
                <a:spcPct val="150000"/>
              </a:lnSpc>
            </a:pPr>
            <a:r>
              <a:rPr lang="ar-IQ" dirty="0">
                <a:ea typeface="Calibri"/>
                <a:cs typeface="Times New Roman"/>
              </a:rPr>
              <a:t>*عملية نقل وخزن وتجميع وتحديث وتبادل المعلومة باتجاه تحقيق تقدم في المعرفة.</a:t>
            </a:r>
            <a:endParaRPr lang="en-US" sz="2000" dirty="0">
              <a:ea typeface="Calibri"/>
              <a:cs typeface="Arial"/>
            </a:endParaRPr>
          </a:p>
          <a:p>
            <a:endParaRPr lang="ar-IQ" dirty="0"/>
          </a:p>
        </p:txBody>
      </p:sp>
    </p:spTree>
    <p:extLst>
      <p:ext uri="{BB962C8B-B14F-4D97-AF65-F5344CB8AC3E}">
        <p14:creationId xmlns:p14="http://schemas.microsoft.com/office/powerpoint/2010/main" val="99349522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a:lnSpc>
                <a:spcPct val="150000"/>
              </a:lnSpc>
            </a:pPr>
            <a:r>
              <a:rPr lang="ar-IQ" u="sng" dirty="0">
                <a:ea typeface="Calibri"/>
              </a:rPr>
              <a:t>اهداف عملية الاتصال العامة </a:t>
            </a:r>
            <a:r>
              <a:rPr lang="en-US" sz="3200" dirty="0">
                <a:ea typeface="Calibri"/>
                <a:cs typeface="Arial"/>
              </a:rPr>
              <a:t/>
            </a:r>
            <a:br>
              <a:rPr lang="en-US" sz="3200" dirty="0">
                <a:ea typeface="Calibri"/>
                <a:cs typeface="Arial"/>
              </a:rPr>
            </a:br>
            <a:endParaRPr lang="ar-IQ" dirty="0"/>
          </a:p>
        </p:txBody>
      </p:sp>
      <p:sp>
        <p:nvSpPr>
          <p:cNvPr id="3" name="عنصر نائب للمحتوى 2"/>
          <p:cNvSpPr>
            <a:spLocks noGrp="1"/>
          </p:cNvSpPr>
          <p:nvPr>
            <p:ph idx="1"/>
          </p:nvPr>
        </p:nvSpPr>
        <p:spPr>
          <a:xfrm>
            <a:off x="251520" y="1124744"/>
            <a:ext cx="8784976" cy="5001419"/>
          </a:xfrm>
        </p:spPr>
        <p:txBody>
          <a:bodyPr>
            <a:normAutofit fontScale="85000" lnSpcReduction="10000"/>
          </a:bodyPr>
          <a:lstStyle/>
          <a:p>
            <a:pPr algn="justLow">
              <a:lnSpc>
                <a:spcPct val="150000"/>
              </a:lnSpc>
            </a:pPr>
            <a:r>
              <a:rPr lang="ar-IQ" dirty="0">
                <a:ea typeface="Calibri"/>
                <a:cs typeface="Times New Roman"/>
              </a:rPr>
              <a:t>تسهيل عملية اتخاذ القرار على المستويين (التخطيط ، التنفيذ) من خلال توفير المعلومات الى الافراد .</a:t>
            </a:r>
            <a:endParaRPr lang="en-US" sz="2000" dirty="0">
              <a:ea typeface="Calibri"/>
              <a:cs typeface="Arial"/>
            </a:endParaRPr>
          </a:p>
          <a:p>
            <a:pPr algn="justLow">
              <a:lnSpc>
                <a:spcPct val="150000"/>
              </a:lnSpc>
            </a:pPr>
            <a:r>
              <a:rPr lang="ar-IQ" dirty="0">
                <a:ea typeface="Calibri"/>
                <a:cs typeface="Times New Roman"/>
              </a:rPr>
              <a:t>2- يمكن </a:t>
            </a:r>
            <a:r>
              <a:rPr lang="ar-IQ" dirty="0" err="1">
                <a:ea typeface="Calibri"/>
                <a:cs typeface="Times New Roman"/>
              </a:rPr>
              <a:t>المرؤسين</a:t>
            </a:r>
            <a:r>
              <a:rPr lang="ar-IQ" dirty="0">
                <a:ea typeface="Calibri"/>
                <a:cs typeface="Times New Roman"/>
              </a:rPr>
              <a:t> من التعرف على الاهداف والغايات المطلوبة في التنظيم تحقيقها من خلال برامج وخطط.</a:t>
            </a:r>
            <a:endParaRPr lang="en-US" sz="2000" dirty="0">
              <a:ea typeface="Calibri"/>
              <a:cs typeface="Arial"/>
            </a:endParaRPr>
          </a:p>
          <a:p>
            <a:pPr algn="justLow">
              <a:lnSpc>
                <a:spcPct val="150000"/>
              </a:lnSpc>
            </a:pPr>
            <a:r>
              <a:rPr lang="ar-IQ" dirty="0">
                <a:ea typeface="Calibri"/>
                <a:cs typeface="Times New Roman"/>
              </a:rPr>
              <a:t>3- تعريف </a:t>
            </a:r>
            <a:r>
              <a:rPr lang="ar-IQ" dirty="0" err="1">
                <a:ea typeface="Calibri"/>
                <a:cs typeface="Times New Roman"/>
              </a:rPr>
              <a:t>المرؤسين</a:t>
            </a:r>
            <a:r>
              <a:rPr lang="ar-IQ" dirty="0">
                <a:ea typeface="Calibri"/>
                <a:cs typeface="Times New Roman"/>
              </a:rPr>
              <a:t> بالتعليمات المتعلقة </a:t>
            </a:r>
            <a:r>
              <a:rPr lang="ar-IQ" dirty="0" err="1">
                <a:ea typeface="Calibri"/>
                <a:cs typeface="Times New Roman"/>
              </a:rPr>
              <a:t>باصول</a:t>
            </a:r>
            <a:r>
              <a:rPr lang="ar-IQ" dirty="0">
                <a:ea typeface="Calibri"/>
                <a:cs typeface="Times New Roman"/>
              </a:rPr>
              <a:t> التنفيذ </a:t>
            </a:r>
            <a:r>
              <a:rPr lang="ar-IQ" dirty="0" err="1">
                <a:ea typeface="Calibri"/>
                <a:cs typeface="Times New Roman"/>
              </a:rPr>
              <a:t>للاعمال</a:t>
            </a:r>
            <a:r>
              <a:rPr lang="ar-IQ" dirty="0">
                <a:ea typeface="Calibri"/>
                <a:cs typeface="Times New Roman"/>
              </a:rPr>
              <a:t> ودواعي </a:t>
            </a:r>
            <a:r>
              <a:rPr lang="ar-IQ" dirty="0" err="1">
                <a:ea typeface="Calibri"/>
                <a:cs typeface="Times New Roman"/>
              </a:rPr>
              <a:t>تاجيلها</a:t>
            </a:r>
            <a:r>
              <a:rPr lang="ar-IQ" dirty="0">
                <a:ea typeface="Calibri"/>
                <a:cs typeface="Times New Roman"/>
              </a:rPr>
              <a:t> او تعديل خطط تنفيذها.</a:t>
            </a:r>
            <a:endParaRPr lang="en-US" sz="2000" dirty="0">
              <a:ea typeface="Calibri"/>
              <a:cs typeface="Arial"/>
            </a:endParaRPr>
          </a:p>
          <a:p>
            <a:pPr algn="justLow">
              <a:lnSpc>
                <a:spcPct val="150000"/>
              </a:lnSpc>
            </a:pPr>
            <a:r>
              <a:rPr lang="ar-IQ" dirty="0">
                <a:ea typeface="Calibri"/>
                <a:cs typeface="Times New Roman"/>
              </a:rPr>
              <a:t>4- تعرف على مدى تنفيذ الاعمال ، معوقات التي </a:t>
            </a:r>
            <a:r>
              <a:rPr lang="ar-IQ" dirty="0" err="1">
                <a:ea typeface="Calibri"/>
                <a:cs typeface="Times New Roman"/>
              </a:rPr>
              <a:t>يواجهها</a:t>
            </a:r>
            <a:r>
              <a:rPr lang="ar-IQ" dirty="0">
                <a:ea typeface="Calibri"/>
                <a:cs typeface="Times New Roman"/>
              </a:rPr>
              <a:t> الافراد ، مواقف </a:t>
            </a:r>
            <a:r>
              <a:rPr lang="ar-IQ" dirty="0" err="1">
                <a:ea typeface="Calibri"/>
                <a:cs typeface="Times New Roman"/>
              </a:rPr>
              <a:t>المروسين</a:t>
            </a:r>
            <a:r>
              <a:rPr lang="ar-IQ" dirty="0">
                <a:ea typeface="Calibri"/>
                <a:cs typeface="Times New Roman"/>
              </a:rPr>
              <a:t> من المشكلات وسبل علاجها .</a:t>
            </a:r>
            <a:endParaRPr lang="en-US" sz="2000" dirty="0">
              <a:ea typeface="Calibri"/>
              <a:cs typeface="Arial"/>
            </a:endParaRPr>
          </a:p>
          <a:p>
            <a:endParaRPr lang="ar-IQ" dirty="0"/>
          </a:p>
        </p:txBody>
      </p:sp>
    </p:spTree>
    <p:extLst>
      <p:ext uri="{BB962C8B-B14F-4D97-AF65-F5344CB8AC3E}">
        <p14:creationId xmlns:p14="http://schemas.microsoft.com/office/powerpoint/2010/main" val="278413448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اهداف عملية الاتصال التنظيمية</a:t>
            </a:r>
            <a:endParaRPr lang="ar-IQ" dirty="0"/>
          </a:p>
        </p:txBody>
      </p:sp>
      <p:sp>
        <p:nvSpPr>
          <p:cNvPr id="3" name="عنصر نائب للمحتوى 2"/>
          <p:cNvSpPr>
            <a:spLocks noGrp="1"/>
          </p:cNvSpPr>
          <p:nvPr>
            <p:ph idx="1"/>
          </p:nvPr>
        </p:nvSpPr>
        <p:spPr>
          <a:xfrm>
            <a:off x="251520" y="1412776"/>
            <a:ext cx="8784976" cy="5040560"/>
          </a:xfrm>
        </p:spPr>
        <p:txBody>
          <a:bodyPr/>
          <a:lstStyle/>
          <a:p>
            <a:pPr algn="justLow">
              <a:lnSpc>
                <a:spcPct val="150000"/>
              </a:lnSpc>
            </a:pPr>
            <a:r>
              <a:rPr lang="ar-IQ" dirty="0">
                <a:ea typeface="Calibri"/>
                <a:cs typeface="Times New Roman"/>
              </a:rPr>
              <a:t>يساعد على ضبط السلوك التنظيمي للعاملين (هيكل تنظيمي وسياسات ، مؤشرات تلزم العاملين باتباعها في عملية الاتصال).</a:t>
            </a:r>
            <a:endParaRPr lang="en-US" sz="2000" dirty="0">
              <a:ea typeface="Calibri"/>
              <a:cs typeface="Arial"/>
            </a:endParaRPr>
          </a:p>
          <a:p>
            <a:pPr algn="justLow">
              <a:lnSpc>
                <a:spcPct val="150000"/>
              </a:lnSpc>
            </a:pPr>
            <a:r>
              <a:rPr lang="ar-IQ" dirty="0">
                <a:ea typeface="Calibri"/>
                <a:cs typeface="Times New Roman"/>
              </a:rPr>
              <a:t>2- تعزز عملية الاتصال الدافعية لدى العاملين باتجاه تحسين الاداء – توفير تغذية عكسية .</a:t>
            </a:r>
            <a:endParaRPr lang="en-US" sz="2000" dirty="0">
              <a:ea typeface="Calibri"/>
              <a:cs typeface="Arial"/>
            </a:endParaRPr>
          </a:p>
          <a:p>
            <a:pPr algn="justLow">
              <a:lnSpc>
                <a:spcPct val="150000"/>
              </a:lnSpc>
            </a:pPr>
            <a:r>
              <a:rPr lang="ar-IQ" dirty="0">
                <a:ea typeface="Calibri"/>
                <a:cs typeface="Times New Roman"/>
              </a:rPr>
              <a:t>3- وسيلة ليعبر الافراد العاملين عن شعورهم وحاجاتهم مما يحقق حالة التوازن المطلوبة في السلوك .</a:t>
            </a:r>
            <a:endParaRPr lang="en-US" sz="2000" dirty="0">
              <a:ea typeface="Calibri"/>
              <a:cs typeface="Arial"/>
            </a:endParaRPr>
          </a:p>
          <a:p>
            <a:endParaRPr lang="ar-IQ" dirty="0"/>
          </a:p>
        </p:txBody>
      </p:sp>
    </p:spTree>
    <p:extLst>
      <p:ext uri="{BB962C8B-B14F-4D97-AF65-F5344CB8AC3E}">
        <p14:creationId xmlns:p14="http://schemas.microsoft.com/office/powerpoint/2010/main" val="83399191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 اهداف عملية الاتصال الادارية </a:t>
            </a:r>
            <a:endParaRPr lang="ar-IQ" dirty="0"/>
          </a:p>
        </p:txBody>
      </p:sp>
      <p:sp>
        <p:nvSpPr>
          <p:cNvPr id="3" name="عنصر نائب للمحتوى 2"/>
          <p:cNvSpPr>
            <a:spLocks noGrp="1"/>
          </p:cNvSpPr>
          <p:nvPr>
            <p:ph idx="1"/>
          </p:nvPr>
        </p:nvSpPr>
        <p:spPr/>
        <p:txBody>
          <a:bodyPr/>
          <a:lstStyle/>
          <a:p>
            <a:pPr algn="justLow">
              <a:lnSpc>
                <a:spcPct val="115000"/>
              </a:lnSpc>
            </a:pPr>
            <a:r>
              <a:rPr lang="ar-IQ" dirty="0">
                <a:ea typeface="Calibri"/>
                <a:cs typeface="Times New Roman"/>
              </a:rPr>
              <a:t>معلومات خاصة بالبيئة الخارجية وكيفية ادارتها .</a:t>
            </a:r>
            <a:endParaRPr lang="en-US" sz="2000" dirty="0">
              <a:ea typeface="Calibri"/>
              <a:cs typeface="Arial"/>
            </a:endParaRPr>
          </a:p>
          <a:p>
            <a:pPr algn="justLow">
              <a:lnSpc>
                <a:spcPct val="115000"/>
              </a:lnSpc>
            </a:pPr>
            <a:r>
              <a:rPr lang="ar-IQ" dirty="0">
                <a:ea typeface="Calibri"/>
                <a:cs typeface="Times New Roman"/>
              </a:rPr>
              <a:t>- معلومان عن منظمات تنافسية – تعاونية .</a:t>
            </a:r>
            <a:endParaRPr lang="en-US" sz="2000" dirty="0">
              <a:ea typeface="Calibri"/>
              <a:cs typeface="Arial"/>
            </a:endParaRPr>
          </a:p>
          <a:p>
            <a:pPr algn="justLow">
              <a:lnSpc>
                <a:spcPct val="115000"/>
              </a:lnSpc>
            </a:pPr>
            <a:r>
              <a:rPr lang="ar-IQ" dirty="0">
                <a:ea typeface="Calibri"/>
                <a:cs typeface="Times New Roman"/>
              </a:rPr>
              <a:t>- معلومات عن البيئة الداخلية تعبر عن قدرة وقابلية وكفاءة الموارد البشرية الى جانب ظروف العمل.</a:t>
            </a:r>
            <a:endParaRPr lang="en-US" sz="2000" dirty="0">
              <a:ea typeface="Calibri"/>
              <a:cs typeface="Arial"/>
            </a:endParaRPr>
          </a:p>
          <a:p>
            <a:endParaRPr lang="ar-IQ" dirty="0"/>
          </a:p>
        </p:txBody>
      </p:sp>
    </p:spTree>
    <p:extLst>
      <p:ext uri="{BB962C8B-B14F-4D97-AF65-F5344CB8AC3E}">
        <p14:creationId xmlns:p14="http://schemas.microsoft.com/office/powerpoint/2010/main" val="185876146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a:lnSpc>
                <a:spcPct val="150000"/>
              </a:lnSpc>
            </a:pPr>
            <a:r>
              <a:rPr lang="ar-IQ" u="sng" dirty="0">
                <a:ea typeface="Calibri"/>
              </a:rPr>
              <a:t>عناصر عملية الاتصال: </a:t>
            </a:r>
            <a:r>
              <a:rPr lang="en-US" sz="3200" dirty="0">
                <a:ea typeface="Calibri"/>
                <a:cs typeface="Arial"/>
              </a:rPr>
              <a:t/>
            </a:r>
            <a:br>
              <a:rPr lang="en-US" sz="3200" dirty="0">
                <a:ea typeface="Calibri"/>
                <a:cs typeface="Arial"/>
              </a:rPr>
            </a:br>
            <a:endParaRPr lang="ar-IQ" dirty="0"/>
          </a:p>
        </p:txBody>
      </p:sp>
      <p:sp>
        <p:nvSpPr>
          <p:cNvPr id="3" name="عنصر نائب للمحتوى 2"/>
          <p:cNvSpPr>
            <a:spLocks noGrp="1"/>
          </p:cNvSpPr>
          <p:nvPr>
            <p:ph idx="1"/>
          </p:nvPr>
        </p:nvSpPr>
        <p:spPr>
          <a:xfrm>
            <a:off x="457200" y="1600201"/>
            <a:ext cx="8229600" cy="1612776"/>
          </a:xfrm>
        </p:spPr>
        <p:txBody>
          <a:bodyPr/>
          <a:lstStyle/>
          <a:p>
            <a:r>
              <a:rPr lang="ar-IQ" dirty="0">
                <a:ea typeface="Calibri"/>
                <a:cs typeface="Times New Roman"/>
              </a:rPr>
              <a:t>(مرسل ، مستقبل ، قناة اتصال ، تغذية عكسية ، رسالة) </a:t>
            </a:r>
            <a:endParaRPr lang="ar-IQ" dirty="0"/>
          </a:p>
        </p:txBody>
      </p:sp>
    </p:spTree>
    <p:extLst>
      <p:ext uri="{BB962C8B-B14F-4D97-AF65-F5344CB8AC3E}">
        <p14:creationId xmlns:p14="http://schemas.microsoft.com/office/powerpoint/2010/main" val="3987578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rPr>
              <a:t>مؤشرات نمط السلوك:</a:t>
            </a:r>
            <a:r>
              <a:rPr lang="ar-IQ" dirty="0">
                <a:ea typeface="Calibri"/>
              </a:rPr>
              <a:t> خمسة مؤشرات وهي </a:t>
            </a:r>
            <a:endParaRPr lang="ar-IQ" dirty="0"/>
          </a:p>
        </p:txBody>
      </p:sp>
      <p:sp>
        <p:nvSpPr>
          <p:cNvPr id="3" name="عنصر نائب للمحتوى 2"/>
          <p:cNvSpPr>
            <a:spLocks noGrp="1"/>
          </p:cNvSpPr>
          <p:nvPr>
            <p:ph idx="1"/>
          </p:nvPr>
        </p:nvSpPr>
        <p:spPr>
          <a:xfrm>
            <a:off x="457199" y="1124744"/>
            <a:ext cx="8363273" cy="5508285"/>
          </a:xfrm>
        </p:spPr>
        <p:txBody>
          <a:bodyPr>
            <a:normAutofit fontScale="62500" lnSpcReduction="20000"/>
          </a:bodyPr>
          <a:lstStyle/>
          <a:p>
            <a:pPr lvl="0" algn="justLow">
              <a:lnSpc>
                <a:spcPct val="150000"/>
              </a:lnSpc>
              <a:buFont typeface="+mj-lt"/>
              <a:buAutoNum type="arabicPeriod"/>
            </a:pPr>
            <a:r>
              <a:rPr lang="ar-IQ" dirty="0">
                <a:ea typeface="Calibri"/>
                <a:cs typeface="Times New Roman"/>
              </a:rPr>
              <a:t>مدى التحكم في السلوك -الفرد- ان الفرد يحكمه عوامل خارجية لا قدرة له على السيطرة عليها او تغييرها , يؤمنون بالحظ , القدر , النصيب , له شعور بالاغتراب , عدم الرضا , يتغيب عن العمل .</a:t>
            </a:r>
            <a:endParaRPr lang="en-US" sz="2000" dirty="0">
              <a:ea typeface="Calibri"/>
              <a:cs typeface="Arial"/>
            </a:endParaRPr>
          </a:p>
          <a:p>
            <a:pPr lvl="0" algn="justLow">
              <a:lnSpc>
                <a:spcPct val="150000"/>
              </a:lnSpc>
              <a:buFont typeface="+mj-lt"/>
              <a:buAutoNum type="arabicPeriod"/>
            </a:pPr>
            <a:r>
              <a:rPr lang="ar-IQ" dirty="0" err="1">
                <a:ea typeface="Calibri"/>
                <a:cs typeface="Times New Roman"/>
              </a:rPr>
              <a:t>براجمنك</a:t>
            </a:r>
            <a:r>
              <a:rPr lang="ar-IQ" dirty="0">
                <a:ea typeface="Calibri"/>
                <a:cs typeface="Times New Roman"/>
              </a:rPr>
              <a:t> (</a:t>
            </a:r>
            <a:r>
              <a:rPr lang="ar-IQ" dirty="0" err="1">
                <a:ea typeface="Calibri"/>
                <a:cs typeface="Times New Roman"/>
              </a:rPr>
              <a:t>ميكافيلية</a:t>
            </a:r>
            <a:r>
              <a:rPr lang="ar-IQ" dirty="0">
                <a:ea typeface="Calibri"/>
                <a:cs typeface="Times New Roman"/>
              </a:rPr>
              <a:t>) . الفرد يستطيع الفرد الفصل بين بين المشاعر والعمل , مؤمن بأن الغاية تبرر الوسيلة , فهو يستطيع التكيف , الاقتناع ,النجاح .(قادر)</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درجة تقدير الذات , يستطيع الفرد ربط قدرته على النجاح مع احترام الذات , فهو يحقق الرضا عن عمله .</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قدرة على التكيف , مع المؤثرات الخارجية واستشعارها , وله القدرة على الفصل بين الحياة الشخصية للموظف والحياة الوظيفية , هذا الفرد يكون اكثر قدرة على الحركة  والتنقل بين الاعمال وبين الاماكن المختلفة.</a:t>
            </a:r>
            <a:endParaRPr lang="en-US" sz="2000" dirty="0">
              <a:ea typeface="Calibri"/>
              <a:cs typeface="Arial"/>
            </a:endParaRPr>
          </a:p>
          <a:p>
            <a:pPr lvl="0" algn="justLow">
              <a:lnSpc>
                <a:spcPct val="150000"/>
              </a:lnSpc>
              <a:buFont typeface="+mj-lt"/>
              <a:buAutoNum type="arabicPeriod"/>
            </a:pPr>
            <a:r>
              <a:rPr lang="ar-IQ" dirty="0">
                <a:ea typeface="Calibri"/>
                <a:cs typeface="Times New Roman"/>
              </a:rPr>
              <a:t>قدرة على تحمل المخاطر , درجة تحمل المخاطر , درجة الجرأة في اتخاذ القرار, تحمل التحديات، الصعاب , مواجهة حالات التنافس , المبادرات </a:t>
            </a:r>
            <a:endParaRPr lang="en-US" sz="2000" dirty="0">
              <a:ea typeface="Calibri"/>
              <a:cs typeface="Arial"/>
            </a:endParaRPr>
          </a:p>
          <a:p>
            <a:endParaRPr lang="ar-IQ" dirty="0"/>
          </a:p>
        </p:txBody>
      </p:sp>
    </p:spTree>
    <p:extLst>
      <p:ext uri="{BB962C8B-B14F-4D97-AF65-F5344CB8AC3E}">
        <p14:creationId xmlns:p14="http://schemas.microsoft.com/office/powerpoint/2010/main" val="351902965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محددات عملية الاتصال</a:t>
            </a:r>
            <a:endParaRPr lang="ar-IQ" dirty="0"/>
          </a:p>
        </p:txBody>
      </p:sp>
      <p:sp>
        <p:nvSpPr>
          <p:cNvPr id="3" name="عنصر نائب للمحتوى 2"/>
          <p:cNvSpPr>
            <a:spLocks noGrp="1"/>
          </p:cNvSpPr>
          <p:nvPr>
            <p:ph idx="1"/>
          </p:nvPr>
        </p:nvSpPr>
        <p:spPr>
          <a:xfrm>
            <a:off x="107504" y="1628800"/>
            <a:ext cx="9036496" cy="4896544"/>
          </a:xfrm>
        </p:spPr>
        <p:txBody>
          <a:bodyPr>
            <a:normAutofit fontScale="77500" lnSpcReduction="20000"/>
          </a:bodyPr>
          <a:lstStyle/>
          <a:p>
            <a:pPr algn="justLow">
              <a:lnSpc>
                <a:spcPct val="150000"/>
              </a:lnSpc>
            </a:pPr>
            <a:r>
              <a:rPr lang="ar-IQ" dirty="0">
                <a:ea typeface="Calibri"/>
                <a:cs typeface="Times New Roman"/>
              </a:rPr>
              <a:t>اطار تقني (اجهزة ، حاسوب ، شبكة نت ، محطة اقمار صناعية ، نقال ، تلكس،.... سهلت الكثير من الاتصالات عبر بقاع العالم.</a:t>
            </a:r>
            <a:endParaRPr lang="en-US" sz="2000" dirty="0">
              <a:ea typeface="Calibri"/>
              <a:cs typeface="Arial"/>
            </a:endParaRPr>
          </a:p>
          <a:p>
            <a:pPr algn="justLow">
              <a:lnSpc>
                <a:spcPct val="150000"/>
              </a:lnSpc>
            </a:pPr>
            <a:r>
              <a:rPr lang="ar-IQ" dirty="0">
                <a:ea typeface="Calibri"/>
                <a:cs typeface="Times New Roman"/>
              </a:rPr>
              <a:t>اطار نفسي / اجتماعي (ادراك دوافع ذاتية وتفاعلات مختلفة بين اطراف عملية الاتصال من صراع ، قلق ، توافق.</a:t>
            </a:r>
            <a:endParaRPr lang="en-US" sz="2000" dirty="0">
              <a:ea typeface="Calibri"/>
              <a:cs typeface="Arial"/>
            </a:endParaRPr>
          </a:p>
          <a:p>
            <a:pPr algn="justLow">
              <a:lnSpc>
                <a:spcPct val="150000"/>
              </a:lnSpc>
            </a:pPr>
            <a:r>
              <a:rPr lang="ar-IQ" dirty="0">
                <a:ea typeface="Calibri"/>
                <a:cs typeface="Times New Roman"/>
              </a:rPr>
              <a:t>اطار تنظيمي (مركزي اتصال من الاعلى الى الجميع مما </a:t>
            </a:r>
            <a:r>
              <a:rPr lang="ar-IQ" dirty="0" err="1">
                <a:ea typeface="Calibri"/>
                <a:cs typeface="Times New Roman"/>
              </a:rPr>
              <a:t>يبطيءعملية</a:t>
            </a:r>
            <a:r>
              <a:rPr lang="ar-IQ" dirty="0">
                <a:ea typeface="Calibri"/>
                <a:cs typeface="Times New Roman"/>
              </a:rPr>
              <a:t> انجاز الاتصال  لامركزي تفويض صلاحية الاتصال الى </a:t>
            </a:r>
            <a:r>
              <a:rPr lang="ar-IQ" dirty="0" err="1">
                <a:ea typeface="Calibri"/>
                <a:cs typeface="Times New Roman"/>
              </a:rPr>
              <a:t>المرؤسين</a:t>
            </a:r>
            <a:r>
              <a:rPr lang="ar-IQ" dirty="0">
                <a:ea typeface="Calibri"/>
                <a:cs typeface="Times New Roman"/>
              </a:rPr>
              <a:t> الادنى مما يسهل عملية الاتصال.</a:t>
            </a:r>
            <a:endParaRPr lang="en-US" sz="2000" dirty="0">
              <a:ea typeface="Calibri"/>
              <a:cs typeface="Arial"/>
            </a:endParaRPr>
          </a:p>
          <a:p>
            <a:pPr algn="justLow">
              <a:lnSpc>
                <a:spcPct val="150000"/>
              </a:lnSpc>
            </a:pPr>
            <a:r>
              <a:rPr lang="ar-IQ" dirty="0">
                <a:ea typeface="Calibri"/>
                <a:cs typeface="Times New Roman"/>
              </a:rPr>
              <a:t>اطار ثقافي (مجموعة القيم والعادات والمعايير السائدة في المجتمع (اسرة ، مدرسة ، عشيرة، مسجد ، جامعة).</a:t>
            </a:r>
            <a:endParaRPr lang="en-US" sz="2000" dirty="0">
              <a:ea typeface="Calibri"/>
              <a:cs typeface="Arial"/>
            </a:endParaRPr>
          </a:p>
          <a:p>
            <a:endParaRPr lang="ar-IQ" dirty="0"/>
          </a:p>
        </p:txBody>
      </p:sp>
    </p:spTree>
    <p:extLst>
      <p:ext uri="{BB962C8B-B14F-4D97-AF65-F5344CB8AC3E}">
        <p14:creationId xmlns:p14="http://schemas.microsoft.com/office/powerpoint/2010/main" val="195532873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علاقة تنظيم اداري بنمط الاتصالات</a:t>
            </a:r>
            <a:endParaRPr lang="ar-IQ" dirty="0"/>
          </a:p>
        </p:txBody>
      </p:sp>
      <p:sp>
        <p:nvSpPr>
          <p:cNvPr id="3" name="عنصر نائب للمحتوى 2"/>
          <p:cNvSpPr>
            <a:spLocks noGrp="1"/>
          </p:cNvSpPr>
          <p:nvPr>
            <p:ph idx="1"/>
          </p:nvPr>
        </p:nvSpPr>
        <p:spPr>
          <a:xfrm>
            <a:off x="251520" y="1484784"/>
            <a:ext cx="8733656" cy="5030019"/>
          </a:xfrm>
        </p:spPr>
        <p:txBody>
          <a:bodyPr>
            <a:normAutofit fontScale="70000" lnSpcReduction="20000"/>
          </a:bodyPr>
          <a:lstStyle/>
          <a:p>
            <a:pPr algn="justLow">
              <a:lnSpc>
                <a:spcPct val="150000"/>
              </a:lnSpc>
            </a:pPr>
            <a:r>
              <a:rPr lang="ar-IQ" dirty="0">
                <a:ea typeface="Calibri"/>
                <a:cs typeface="Times New Roman"/>
              </a:rPr>
              <a:t> التنظيم (هي عملية تقسيم العمل وتحديد السلطة والمسؤولية وتحديد شبكة العلاقات الوظيفية وتحديد شبكة العلاقات بين العاملين في اطار اسس شخصية غير رسمية).</a:t>
            </a:r>
            <a:endParaRPr lang="en-US" sz="2000" dirty="0">
              <a:ea typeface="Calibri"/>
              <a:cs typeface="Arial"/>
            </a:endParaRPr>
          </a:p>
          <a:p>
            <a:pPr algn="justLow">
              <a:lnSpc>
                <a:spcPct val="150000"/>
              </a:lnSpc>
            </a:pPr>
            <a:r>
              <a:rPr lang="ar-IQ" dirty="0">
                <a:ea typeface="Calibri"/>
                <a:cs typeface="Times New Roman"/>
              </a:rPr>
              <a:t> الاتصال(وظيفة يمارسها المدير لشرح وتبرير تعليمات الادارة واقناع العاملين بها اذ المدير يجب ان يتمتع بالمرونة وتكيف مع ظروف العمل المختلفة فهم نفسيات العاملين استقرار البيئة اذ يجب على المدير تفهم ديناميكية (تشكيل) الجماعة، على المدير السماح لموظفيه التعبير عن انفسهم والتجاوب معهم في مشاكلهم لحلها، فالمدير يراقب داخليا وخارجيا وهو مركز تزويد لكل المعلومات ،الى صانع </a:t>
            </a:r>
            <a:r>
              <a:rPr lang="ar-IQ" dirty="0" err="1">
                <a:ea typeface="Calibri"/>
                <a:cs typeface="Times New Roman"/>
              </a:rPr>
              <a:t>ستراتيجية</a:t>
            </a:r>
            <a:r>
              <a:rPr lang="ar-IQ" dirty="0">
                <a:ea typeface="Calibri"/>
                <a:cs typeface="Times New Roman"/>
              </a:rPr>
              <a:t> المنظمة وهو المتحدث باسم المنظمة .</a:t>
            </a:r>
            <a:endParaRPr lang="en-US" sz="2000" dirty="0">
              <a:ea typeface="Calibri"/>
              <a:cs typeface="Arial"/>
            </a:endParaRPr>
          </a:p>
          <a:p>
            <a:pPr algn="justLow">
              <a:lnSpc>
                <a:spcPct val="150000"/>
              </a:lnSpc>
            </a:pPr>
            <a:r>
              <a:rPr lang="ar-IQ" dirty="0">
                <a:ea typeface="Calibri"/>
                <a:cs typeface="Times New Roman"/>
              </a:rPr>
              <a:t>المدير يخصص جزء كبير من وقته في عملية الاتصال (مباشر ، غير مباشر ، اجتماعات ، مكالمات ، وهذه تشكل 78% من وقته و22 % يخصصه للعمل المكتبي.</a:t>
            </a:r>
            <a:endParaRPr lang="en-US" sz="2000">
              <a:ea typeface="Calibri"/>
              <a:cs typeface="Arial"/>
            </a:endParaRPr>
          </a:p>
          <a:p>
            <a:pPr marL="0" indent="0">
              <a:buNone/>
            </a:pPr>
            <a:endParaRPr lang="ar-IQ" dirty="0"/>
          </a:p>
        </p:txBody>
      </p:sp>
    </p:spTree>
    <p:extLst>
      <p:ext uri="{BB962C8B-B14F-4D97-AF65-F5344CB8AC3E}">
        <p14:creationId xmlns:p14="http://schemas.microsoft.com/office/powerpoint/2010/main" val="100471491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352928" cy="5040560"/>
          </a:xfrm>
        </p:spPr>
        <p:txBody>
          <a:bodyPr>
            <a:normAutofit fontScale="90000"/>
          </a:bodyPr>
          <a:lstStyle/>
          <a:p>
            <a:pPr algn="justLow">
              <a:lnSpc>
                <a:spcPct val="150000"/>
              </a:lnSpc>
            </a:pPr>
            <a:r>
              <a:rPr lang="ar-IQ" sz="2700" u="sng" dirty="0" smtClean="0">
                <a:ea typeface="Calibri"/>
              </a:rPr>
              <a:t/>
            </a:r>
            <a:br>
              <a:rPr lang="ar-IQ" sz="2700" u="sng" dirty="0" smtClean="0">
                <a:ea typeface="Calibri"/>
              </a:rPr>
            </a:br>
            <a:r>
              <a:rPr lang="ar-IQ" sz="2700" u="sng" dirty="0">
                <a:ea typeface="Calibri"/>
              </a:rPr>
              <a:t/>
            </a:r>
            <a:br>
              <a:rPr lang="ar-IQ" sz="2700" u="sng" dirty="0">
                <a:ea typeface="Calibri"/>
              </a:rPr>
            </a:br>
            <a:r>
              <a:rPr lang="ar-IQ" sz="2700" u="sng" dirty="0" smtClean="0">
                <a:ea typeface="Calibri"/>
              </a:rPr>
              <a:t/>
            </a:r>
            <a:br>
              <a:rPr lang="ar-IQ" sz="2700" u="sng" dirty="0" smtClean="0">
                <a:ea typeface="Calibri"/>
              </a:rPr>
            </a:br>
            <a:r>
              <a:rPr lang="ar-IQ" sz="2700" u="sng" dirty="0">
                <a:ea typeface="Calibri"/>
              </a:rPr>
              <a:t/>
            </a:r>
            <a:br>
              <a:rPr lang="ar-IQ" sz="2700" u="sng" dirty="0">
                <a:ea typeface="Calibri"/>
              </a:rPr>
            </a:br>
            <a:r>
              <a:rPr lang="ar-IQ" sz="2700" u="sng" dirty="0" smtClean="0">
                <a:ea typeface="Calibri"/>
              </a:rPr>
              <a:t>اتصال </a:t>
            </a:r>
            <a:r>
              <a:rPr lang="ar-IQ" sz="2700" u="sng" dirty="0">
                <a:ea typeface="Calibri"/>
              </a:rPr>
              <a:t>الفعال </a:t>
            </a:r>
            <a:r>
              <a:rPr lang="en-US" sz="2700" dirty="0">
                <a:ea typeface="Calibri"/>
                <a:cs typeface="Arial"/>
              </a:rPr>
              <a:t/>
            </a:r>
            <a:br>
              <a:rPr lang="en-US" sz="2700" dirty="0">
                <a:ea typeface="Calibri"/>
                <a:cs typeface="Arial"/>
              </a:rPr>
            </a:br>
            <a:r>
              <a:rPr lang="ar-IQ" sz="2700" dirty="0">
                <a:ea typeface="Calibri"/>
              </a:rPr>
              <a:t> نقل دقيق للمعلومة، استماع </a:t>
            </a:r>
            <a:r>
              <a:rPr lang="ar-IQ" sz="2700" dirty="0" err="1">
                <a:ea typeface="Calibri"/>
              </a:rPr>
              <a:t>بانصات</a:t>
            </a:r>
            <a:r>
              <a:rPr lang="ar-IQ" sz="2700" dirty="0">
                <a:ea typeface="Calibri"/>
              </a:rPr>
              <a:t>  ، اختيار وسيلة اتصال </a:t>
            </a:r>
            <a:r>
              <a:rPr lang="ar-IQ" sz="2700" dirty="0" err="1">
                <a:ea typeface="Calibri"/>
              </a:rPr>
              <a:t>كفؤة.الاستيضاح</a:t>
            </a:r>
            <a:r>
              <a:rPr lang="ar-IQ" sz="2700" dirty="0">
                <a:ea typeface="Calibri"/>
              </a:rPr>
              <a:t> عبر التغذية العكسية ، وضوح مضمون رسالة ، لغة الرسالة خالية من اجتهادات شخصية ، فهم خلفية المستقبل (مستواه الاكاديمي ....) ، تجنب سرعة الاستنتاج</a:t>
            </a:r>
            <a:r>
              <a:rPr lang="ar-IQ" dirty="0">
                <a:ea typeface="Calibri"/>
              </a:rPr>
              <a:t>.</a:t>
            </a:r>
            <a:r>
              <a:rPr lang="en-US" sz="3200" dirty="0">
                <a:ea typeface="Calibri"/>
                <a:cs typeface="Arial"/>
              </a:rPr>
              <a:t/>
            </a:r>
            <a:br>
              <a:rPr lang="en-US" sz="3200" dirty="0">
                <a:ea typeface="Calibri"/>
                <a:cs typeface="Arial"/>
              </a:rPr>
            </a:br>
            <a:endParaRPr lang="ar-IQ" dirty="0"/>
          </a:p>
        </p:txBody>
      </p:sp>
    </p:spTree>
    <p:extLst>
      <p:ext uri="{BB962C8B-B14F-4D97-AF65-F5344CB8AC3E}">
        <p14:creationId xmlns:p14="http://schemas.microsoft.com/office/powerpoint/2010/main" val="148202980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91264" cy="3154362"/>
          </a:xfrm>
        </p:spPr>
        <p:txBody>
          <a:bodyPr/>
          <a:lstStyle/>
          <a:p>
            <a:r>
              <a:rPr lang="ar-IQ" u="sng" dirty="0">
                <a:ea typeface="Calibri"/>
              </a:rPr>
              <a:t>*نمط الاتصال والمستوى الاداري </a:t>
            </a:r>
            <a:endParaRPr lang="ar-IQ" dirty="0"/>
          </a:p>
        </p:txBody>
      </p:sp>
      <p:sp>
        <p:nvSpPr>
          <p:cNvPr id="3" name="عنصر نائب للمحتوى 2"/>
          <p:cNvSpPr>
            <a:spLocks noGrp="1"/>
          </p:cNvSpPr>
          <p:nvPr>
            <p:ph idx="1"/>
          </p:nvPr>
        </p:nvSpPr>
        <p:spPr>
          <a:xfrm>
            <a:off x="457200" y="2780928"/>
            <a:ext cx="8363272" cy="3345235"/>
          </a:xfrm>
        </p:spPr>
        <p:txBody>
          <a:bodyPr/>
          <a:lstStyle/>
          <a:p>
            <a:pPr algn="justLow">
              <a:lnSpc>
                <a:spcPct val="150000"/>
              </a:lnSpc>
            </a:pPr>
            <a:r>
              <a:rPr lang="ar-IQ" dirty="0">
                <a:ea typeface="Calibri"/>
                <a:cs typeface="Times New Roman"/>
              </a:rPr>
              <a:t>ادارة دنيا – تخصص بجمع المعلومات </a:t>
            </a:r>
            <a:endParaRPr lang="en-US" sz="2000" dirty="0">
              <a:ea typeface="Calibri"/>
              <a:cs typeface="Arial"/>
            </a:endParaRPr>
          </a:p>
          <a:p>
            <a:pPr algn="justLow">
              <a:lnSpc>
                <a:spcPct val="150000"/>
              </a:lnSpc>
            </a:pPr>
            <a:r>
              <a:rPr lang="ar-IQ" dirty="0">
                <a:ea typeface="Calibri"/>
                <a:cs typeface="Times New Roman"/>
              </a:rPr>
              <a:t> ادارة وسطى-جمع المعلومات وتحويلها الى المستوى الاعلى </a:t>
            </a:r>
            <a:endParaRPr lang="en-US" sz="2000" dirty="0">
              <a:ea typeface="Calibri"/>
              <a:cs typeface="Arial"/>
            </a:endParaRPr>
          </a:p>
          <a:p>
            <a:r>
              <a:rPr lang="ar-IQ" dirty="0">
                <a:ea typeface="Calibri"/>
                <a:cs typeface="Times New Roman"/>
              </a:rPr>
              <a:t> ادارة عليا –جمع المعلومات وفهم المشاكل والاهتمام بالقضايا </a:t>
            </a:r>
            <a:r>
              <a:rPr lang="ar-IQ" dirty="0" err="1">
                <a:ea typeface="Calibri"/>
                <a:cs typeface="Times New Roman"/>
              </a:rPr>
              <a:t>الستراتيجية</a:t>
            </a:r>
            <a:r>
              <a:rPr lang="ar-IQ" dirty="0">
                <a:ea typeface="Calibri"/>
                <a:cs typeface="Times New Roman"/>
              </a:rPr>
              <a:t>.</a:t>
            </a:r>
            <a:endParaRPr lang="ar-IQ" dirty="0"/>
          </a:p>
        </p:txBody>
      </p:sp>
    </p:spTree>
    <p:extLst>
      <p:ext uri="{BB962C8B-B14F-4D97-AF65-F5344CB8AC3E}">
        <p14:creationId xmlns:p14="http://schemas.microsoft.com/office/powerpoint/2010/main" val="231757594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pPr algn="justLow">
              <a:lnSpc>
                <a:spcPct val="150000"/>
              </a:lnSpc>
            </a:pPr>
            <a:r>
              <a:rPr lang="ar-IQ" dirty="0">
                <a:ea typeface="Calibri"/>
                <a:cs typeface="Times New Roman"/>
              </a:rPr>
              <a:t>شفوية (حية ،امكانية الاستيضاح – منح الثقة –وضوح التطبيق ، مرح ، ود </a:t>
            </a:r>
            <a:endParaRPr lang="en-US" sz="2000" dirty="0">
              <a:ea typeface="Calibri"/>
              <a:cs typeface="Arial"/>
            </a:endParaRPr>
          </a:p>
          <a:p>
            <a:pPr algn="justLow">
              <a:lnSpc>
                <a:spcPct val="150000"/>
              </a:lnSpc>
            </a:pPr>
            <a:r>
              <a:rPr lang="ar-IQ" dirty="0">
                <a:ea typeface="Calibri"/>
                <a:cs typeface="Times New Roman"/>
              </a:rPr>
              <a:t>كتابية (مذكرات ، تقارير اداء ، اوامر ، كتب .</a:t>
            </a:r>
            <a:endParaRPr lang="en-US" sz="2000" dirty="0">
              <a:ea typeface="Calibri"/>
              <a:cs typeface="Arial"/>
            </a:endParaRPr>
          </a:p>
          <a:p>
            <a:pPr algn="justLow">
              <a:lnSpc>
                <a:spcPct val="150000"/>
              </a:lnSpc>
            </a:pPr>
            <a:r>
              <a:rPr lang="ar-IQ" dirty="0">
                <a:ea typeface="Calibri"/>
                <a:cs typeface="Times New Roman"/>
              </a:rPr>
              <a:t>حركية (لغة الجسد، تعبير الوجه ، نظرة العين ، الصورة </a:t>
            </a:r>
            <a:endParaRPr lang="en-US" sz="2000" dirty="0">
              <a:ea typeface="Calibri"/>
              <a:cs typeface="Arial"/>
            </a:endParaRPr>
          </a:p>
          <a:p>
            <a:endParaRPr lang="ar-IQ"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06563" y="3255963"/>
            <a:ext cx="5729287"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337635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اشكال الاتصال </a:t>
            </a:r>
            <a:endParaRPr lang="ar-IQ" dirty="0"/>
          </a:p>
        </p:txBody>
      </p:sp>
      <p:sp>
        <p:nvSpPr>
          <p:cNvPr id="3" name="عنصر نائب للمحتوى 2"/>
          <p:cNvSpPr>
            <a:spLocks noGrp="1"/>
          </p:cNvSpPr>
          <p:nvPr>
            <p:ph idx="1"/>
          </p:nvPr>
        </p:nvSpPr>
        <p:spPr/>
        <p:txBody>
          <a:bodyPr/>
          <a:lstStyle/>
          <a:p>
            <a:pPr algn="justLow">
              <a:lnSpc>
                <a:spcPct val="150000"/>
              </a:lnSpc>
            </a:pPr>
            <a:r>
              <a:rPr lang="ar-IQ" dirty="0">
                <a:ea typeface="Calibri"/>
                <a:cs typeface="Times New Roman"/>
              </a:rPr>
              <a:t> عامودية صاعدة (من ادنى الى اعلى، شكوى ، تذمر ، تظلم ، مقابلة، شكوى كتابية ، جدوى الشكاوي، المقترحات.</a:t>
            </a:r>
            <a:endParaRPr lang="en-US" sz="2000" dirty="0">
              <a:ea typeface="Calibri"/>
              <a:cs typeface="Arial"/>
            </a:endParaRPr>
          </a:p>
          <a:p>
            <a:pPr algn="justLow">
              <a:lnSpc>
                <a:spcPct val="150000"/>
              </a:lnSpc>
            </a:pPr>
            <a:r>
              <a:rPr lang="ar-IQ" dirty="0">
                <a:ea typeface="Calibri"/>
                <a:cs typeface="Times New Roman"/>
              </a:rPr>
              <a:t>عامودية نازلة (من اعلى الى ادنى، واضحة ، دقيقة ، مفهومة ، مثل اوامر ، شكر وتقدير وتعليمات.</a:t>
            </a:r>
            <a:endParaRPr lang="en-US" sz="2000" dirty="0">
              <a:ea typeface="Calibri"/>
              <a:cs typeface="Arial"/>
            </a:endParaRPr>
          </a:p>
          <a:p>
            <a:pPr algn="justLow">
              <a:lnSpc>
                <a:spcPct val="150000"/>
              </a:lnSpc>
            </a:pPr>
            <a:r>
              <a:rPr lang="ar-IQ" dirty="0">
                <a:ea typeface="Calibri"/>
                <a:cs typeface="Times New Roman"/>
              </a:rPr>
              <a:t> افقية (اتصالات تجرى بنفس المستوى</a:t>
            </a:r>
            <a:endParaRPr lang="en-US" sz="2000" dirty="0">
              <a:ea typeface="Calibri"/>
              <a:cs typeface="Arial"/>
            </a:endParaRPr>
          </a:p>
          <a:p>
            <a:endParaRPr lang="ar-IQ" dirty="0"/>
          </a:p>
        </p:txBody>
      </p:sp>
    </p:spTree>
    <p:extLst>
      <p:ext uri="{BB962C8B-B14F-4D97-AF65-F5344CB8AC3E}">
        <p14:creationId xmlns:p14="http://schemas.microsoft.com/office/powerpoint/2010/main" val="334519054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Low">
              <a:lnSpc>
                <a:spcPct val="150000"/>
              </a:lnSpc>
            </a:pPr>
            <a:r>
              <a:rPr lang="ar-IQ" dirty="0">
                <a:ea typeface="Calibri"/>
                <a:cs typeface="Times New Roman"/>
              </a:rPr>
              <a:t>شبكية (مفتوحة من كافة الاتجاهات –كافة </a:t>
            </a:r>
            <a:r>
              <a:rPr lang="ar-IQ" dirty="0" err="1">
                <a:ea typeface="Calibri"/>
                <a:cs typeface="Times New Roman"/>
              </a:rPr>
              <a:t>المرؤسين</a:t>
            </a:r>
            <a:r>
              <a:rPr lang="ar-IQ" dirty="0">
                <a:ea typeface="Calibri"/>
                <a:cs typeface="Times New Roman"/>
              </a:rPr>
              <a:t> مع رؤساء الاقسام ، </a:t>
            </a:r>
            <a:r>
              <a:rPr lang="ar-IQ" dirty="0" err="1">
                <a:ea typeface="Calibri"/>
                <a:cs typeface="Times New Roman"/>
              </a:rPr>
              <a:t>روساء</a:t>
            </a:r>
            <a:r>
              <a:rPr lang="ar-IQ" dirty="0">
                <a:ea typeface="Calibri"/>
                <a:cs typeface="Times New Roman"/>
              </a:rPr>
              <a:t> الاقسام مع الاعلى منهم </a:t>
            </a:r>
            <a:endParaRPr lang="en-US" sz="2000" dirty="0">
              <a:ea typeface="Calibri"/>
              <a:cs typeface="Arial"/>
            </a:endParaRPr>
          </a:p>
          <a:p>
            <a:endParaRPr lang="ar-IQ" dirty="0"/>
          </a:p>
        </p:txBody>
      </p:sp>
    </p:spTree>
    <p:extLst>
      <p:ext uri="{BB962C8B-B14F-4D97-AF65-F5344CB8AC3E}">
        <p14:creationId xmlns:p14="http://schemas.microsoft.com/office/powerpoint/2010/main" val="263928443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 الاتصال الفعال الكفوء</a:t>
            </a:r>
            <a:endParaRPr lang="ar-IQ" dirty="0"/>
          </a:p>
        </p:txBody>
      </p:sp>
      <p:sp>
        <p:nvSpPr>
          <p:cNvPr id="3" name="عنصر نائب للمحتوى 2"/>
          <p:cNvSpPr>
            <a:spLocks noGrp="1"/>
          </p:cNvSpPr>
          <p:nvPr>
            <p:ph idx="1"/>
          </p:nvPr>
        </p:nvSpPr>
        <p:spPr/>
        <p:txBody>
          <a:bodyPr/>
          <a:lstStyle/>
          <a:p>
            <a:endParaRPr lang="ar-IQ" b="1" dirty="0"/>
          </a:p>
        </p:txBody>
      </p:sp>
      <p:sp>
        <p:nvSpPr>
          <p:cNvPr id="4" name="مستطيل 3"/>
          <p:cNvSpPr/>
          <p:nvPr/>
        </p:nvSpPr>
        <p:spPr>
          <a:xfrm>
            <a:off x="899592" y="2413338"/>
            <a:ext cx="7488832" cy="3693319"/>
          </a:xfrm>
          <a:prstGeom prst="rect">
            <a:avLst/>
          </a:prstGeom>
        </p:spPr>
        <p:txBody>
          <a:bodyPr wrap="square">
            <a:spAutoFit/>
          </a:bodyPr>
          <a:lstStyle/>
          <a:p>
            <a:pPr algn="justLow">
              <a:lnSpc>
                <a:spcPct val="150000"/>
              </a:lnSpc>
            </a:pPr>
            <a:r>
              <a:rPr lang="ar-IQ" b="1" dirty="0"/>
              <a:t>الغاية اصدار تعليمات (يتحلى بالبساطة، وضوح ، مشاركة مع </a:t>
            </a:r>
            <a:r>
              <a:rPr lang="ar-IQ" b="1" dirty="0" err="1"/>
              <a:t>المرؤسين</a:t>
            </a:r>
            <a:r>
              <a:rPr lang="ar-IQ" b="1" dirty="0"/>
              <a:t> تجنبا للرفض والمقاومة ، واقعية ، امكانية التنفيذ*ضمان وصولها للمعنيين بها بالشكل السليم ضمن وقت مناسب </a:t>
            </a:r>
            <a:r>
              <a:rPr lang="ar-IQ" b="1" dirty="0" err="1"/>
              <a:t>لاقبل</a:t>
            </a:r>
            <a:r>
              <a:rPr lang="ar-IQ" b="1" dirty="0"/>
              <a:t> </a:t>
            </a:r>
            <a:r>
              <a:rPr lang="ar-IQ" b="1" dirty="0" err="1"/>
              <a:t>ولابعد</a:t>
            </a:r>
            <a:r>
              <a:rPr lang="ar-IQ" b="1" dirty="0"/>
              <a:t> انقضاء الحاجة الى جانب مراعاة اختيار الوسائل والقنوات المناسبة لنقل مختلف التعليمات مع مراعاة عند اصدار التعليمات لعاملين يجهلون الكتابة القراءة والكتابة </a:t>
            </a:r>
            <a:r>
              <a:rPr lang="ar-IQ" b="1" dirty="0" smtClean="0"/>
              <a:t>.</a:t>
            </a:r>
            <a:r>
              <a:rPr lang="ar-IQ" b="1" dirty="0">
                <a:ea typeface="Calibri"/>
                <a:cs typeface="Times New Roman"/>
              </a:rPr>
              <a:t> الغاية اصدار تعليمات (يتحلى بالبساطة، وضوح ، مشاركة مع </a:t>
            </a:r>
            <a:r>
              <a:rPr lang="ar-IQ" b="1" dirty="0" err="1">
                <a:ea typeface="Calibri"/>
                <a:cs typeface="Times New Roman"/>
              </a:rPr>
              <a:t>المرؤسين</a:t>
            </a:r>
            <a:r>
              <a:rPr lang="ar-IQ" b="1" dirty="0">
                <a:ea typeface="Calibri"/>
                <a:cs typeface="Times New Roman"/>
              </a:rPr>
              <a:t> تجنبا للرفض والمقاومة ، واقعية ، امكانية التنفيذ*ضمان وصولها للمعنيين بها بالشكل السليم ضمن وقت مناسب </a:t>
            </a:r>
            <a:r>
              <a:rPr lang="ar-IQ" b="1" dirty="0" err="1">
                <a:ea typeface="Calibri"/>
                <a:cs typeface="Times New Roman"/>
              </a:rPr>
              <a:t>لاقبل</a:t>
            </a:r>
            <a:r>
              <a:rPr lang="ar-IQ" b="1" dirty="0">
                <a:ea typeface="Calibri"/>
                <a:cs typeface="Times New Roman"/>
              </a:rPr>
              <a:t> </a:t>
            </a:r>
            <a:r>
              <a:rPr lang="ar-IQ" b="1" dirty="0" err="1">
                <a:ea typeface="Calibri"/>
                <a:cs typeface="Times New Roman"/>
              </a:rPr>
              <a:t>ولابعد</a:t>
            </a:r>
            <a:r>
              <a:rPr lang="ar-IQ" b="1" dirty="0">
                <a:ea typeface="Calibri"/>
                <a:cs typeface="Times New Roman"/>
              </a:rPr>
              <a:t> انقضاء الحاجة الى جانب مراعاة اختيار الوسائل والقنوات المناسبة لنقل مختلف التعليمات مع مراعاة عند اصدار التعليمات لعاملين يجهلون الكتابة القراءة والكتابة .</a:t>
            </a:r>
            <a:endParaRPr lang="en-US" sz="1200" b="1" dirty="0">
              <a:ea typeface="Calibri"/>
              <a:cs typeface="Arial"/>
            </a:endParaRPr>
          </a:p>
          <a:p>
            <a:endParaRPr lang="en-US" dirty="0"/>
          </a:p>
        </p:txBody>
      </p:sp>
    </p:spTree>
    <p:extLst>
      <p:ext uri="{BB962C8B-B14F-4D97-AF65-F5344CB8AC3E}">
        <p14:creationId xmlns:p14="http://schemas.microsoft.com/office/powerpoint/2010/main" val="34461493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91264" cy="5721499"/>
          </a:xfrm>
        </p:spPr>
        <p:txBody>
          <a:bodyPr/>
          <a:lstStyle/>
          <a:p>
            <a:pPr algn="justLow">
              <a:lnSpc>
                <a:spcPct val="150000"/>
              </a:lnSpc>
            </a:pPr>
            <a:r>
              <a:rPr lang="ar-IQ" dirty="0">
                <a:ea typeface="Calibri"/>
                <a:cs typeface="Times New Roman"/>
              </a:rPr>
              <a:t>ضرورة استخدام وتوفير حوافز لتطبيق التعليمات بحيث يضمن فائدة لهم بذلك.</a:t>
            </a:r>
            <a:endParaRPr lang="en-US" sz="2000" dirty="0">
              <a:ea typeface="Calibri"/>
              <a:cs typeface="Arial"/>
            </a:endParaRPr>
          </a:p>
          <a:p>
            <a:pPr algn="justLow">
              <a:lnSpc>
                <a:spcPct val="150000"/>
              </a:lnSpc>
            </a:pPr>
            <a:r>
              <a:rPr lang="ar-IQ" dirty="0">
                <a:ea typeface="Calibri"/>
                <a:cs typeface="Times New Roman"/>
              </a:rPr>
              <a:t>*تأكد من متابعة التنفيذ والتقويم ، مراقبة المنفذين والتأكد من قيامهم </a:t>
            </a:r>
            <a:r>
              <a:rPr lang="ar-IQ" dirty="0" err="1">
                <a:ea typeface="Calibri"/>
                <a:cs typeface="Times New Roman"/>
              </a:rPr>
              <a:t>باعمالهم</a:t>
            </a:r>
            <a:r>
              <a:rPr lang="ar-IQ" dirty="0">
                <a:ea typeface="Calibri"/>
                <a:cs typeface="Times New Roman"/>
              </a:rPr>
              <a:t> وفق التعليمات الصادرة اليهم ، لمعرفة اثار تلك التعليمات الايجابية والسلبية ، وتلافي السلبيات.</a:t>
            </a:r>
            <a:endParaRPr lang="en-US" sz="2000" dirty="0">
              <a:ea typeface="Calibri"/>
              <a:cs typeface="Arial"/>
            </a:endParaRPr>
          </a:p>
        </p:txBody>
      </p:sp>
    </p:spTree>
    <p:extLst>
      <p:ext uri="{BB962C8B-B14F-4D97-AF65-F5344CB8AC3E}">
        <p14:creationId xmlns:p14="http://schemas.microsoft.com/office/powerpoint/2010/main" val="76309799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معوقات الاتصال الفعال</a:t>
            </a:r>
            <a:endParaRPr lang="ar-IQ" dirty="0"/>
          </a:p>
        </p:txBody>
      </p:sp>
      <p:sp>
        <p:nvSpPr>
          <p:cNvPr id="3" name="عنصر نائب للمحتوى 2"/>
          <p:cNvSpPr>
            <a:spLocks noGrp="1"/>
          </p:cNvSpPr>
          <p:nvPr>
            <p:ph idx="1"/>
          </p:nvPr>
        </p:nvSpPr>
        <p:spPr/>
        <p:txBody>
          <a:bodyPr/>
          <a:lstStyle/>
          <a:p>
            <a:pPr algn="justLow">
              <a:lnSpc>
                <a:spcPct val="150000"/>
              </a:lnSpc>
            </a:pPr>
            <a:r>
              <a:rPr lang="ar-IQ" dirty="0">
                <a:ea typeface="Calibri"/>
                <a:cs typeface="Times New Roman"/>
              </a:rPr>
              <a:t>معوقات نفسية واجتماعية – تعتمد على مستوى التفكير والادراك والاختلافات الفردية </a:t>
            </a:r>
            <a:endParaRPr lang="en-US" sz="2000" dirty="0">
              <a:ea typeface="Calibri"/>
              <a:cs typeface="Arial"/>
            </a:endParaRPr>
          </a:p>
          <a:p>
            <a:pPr algn="justLow">
              <a:lnSpc>
                <a:spcPct val="150000"/>
              </a:lnSpc>
            </a:pPr>
            <a:r>
              <a:rPr lang="ar-IQ" dirty="0">
                <a:ea typeface="Calibri"/>
                <a:cs typeface="Times New Roman"/>
              </a:rPr>
              <a:t>- تعتمد على دوافع الفرد في فهم (عدم فهم) تفسيرات كل كلمة تصلهم من </a:t>
            </a:r>
            <a:r>
              <a:rPr lang="ar-IQ" dirty="0" err="1">
                <a:ea typeface="Calibri"/>
                <a:cs typeface="Times New Roman"/>
              </a:rPr>
              <a:t>رؤساهم</a:t>
            </a:r>
            <a:r>
              <a:rPr lang="ar-IQ" dirty="0">
                <a:ea typeface="Calibri"/>
                <a:cs typeface="Times New Roman"/>
              </a:rPr>
              <a:t> .</a:t>
            </a:r>
            <a:endParaRPr lang="en-US" sz="2000" dirty="0">
              <a:ea typeface="Calibri"/>
              <a:cs typeface="Arial"/>
            </a:endParaRPr>
          </a:p>
          <a:p>
            <a:r>
              <a:rPr lang="ar-IQ" dirty="0">
                <a:ea typeface="Calibri"/>
                <a:cs typeface="Times New Roman"/>
              </a:rPr>
              <a:t>- وجود تحيز اجتماعي من انانية  وفوقية وعدائية</a:t>
            </a:r>
            <a:endParaRPr lang="ar-IQ" dirty="0"/>
          </a:p>
        </p:txBody>
      </p:sp>
    </p:spTree>
    <p:extLst>
      <p:ext uri="{BB962C8B-B14F-4D97-AF65-F5344CB8AC3E}">
        <p14:creationId xmlns:p14="http://schemas.microsoft.com/office/powerpoint/2010/main" val="14615614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TotalTime>
  <Words>10010</Words>
  <Application>Microsoft Office PowerPoint</Application>
  <PresentationFormat>عرض على الشاشة (3:4)‏</PresentationFormat>
  <Paragraphs>688</Paragraphs>
  <Slides>173</Slides>
  <Notes>2</Notes>
  <HiddenSlides>0</HiddenSlides>
  <MMClips>0</MMClips>
  <ScaleCrop>false</ScaleCrop>
  <HeadingPairs>
    <vt:vector size="4" baseType="variant">
      <vt:variant>
        <vt:lpstr>نسق</vt:lpstr>
      </vt:variant>
      <vt:variant>
        <vt:i4>1</vt:i4>
      </vt:variant>
      <vt:variant>
        <vt:lpstr>عناوين الشرائح</vt:lpstr>
      </vt:variant>
      <vt:variant>
        <vt:i4>173</vt:i4>
      </vt:variant>
    </vt:vector>
  </HeadingPairs>
  <TitlesOfParts>
    <vt:vector size="174" baseType="lpstr">
      <vt:lpstr>نسق Office</vt:lpstr>
      <vt:lpstr>السلوك الاداري:  سلوك فئة المدراء الذين تكون مسؤوليتهم الاشراف على غيرهم وتضم وزير/ م.ع / ر.ق/ م.س / م.و  </vt:lpstr>
      <vt:lpstr>عرض تقديمي في PowerPoint</vt:lpstr>
      <vt:lpstr>عرض تقديمي في PowerPoint</vt:lpstr>
      <vt:lpstr>عرض تقديمي في PowerPoint</vt:lpstr>
      <vt:lpstr>عرض تقديمي في PowerPoint</vt:lpstr>
      <vt:lpstr>  *(الشخصية)     تنطلق الشخصية من داخل الفرد الانسان الذي يتكون من ( قلب , روح , نفس , عقل ) وهو ما يطلق عليها النفس الانسانية  </vt:lpstr>
      <vt:lpstr>انواع النفس الإنسانية:  (مطمئنة , اللواقة , أمارة بالسوء ) </vt:lpstr>
      <vt:lpstr>عرض تقديمي في PowerPoint</vt:lpstr>
      <vt:lpstr>مؤشرات نمط السلوك: خمسة مؤشرات وهي </vt:lpstr>
      <vt:lpstr>نظريات الشخصية</vt:lpstr>
      <vt:lpstr>عرض تقديمي في PowerPoint</vt:lpstr>
      <vt:lpstr>عرض تقديمي في PowerPoint</vt:lpstr>
      <vt:lpstr>عرض تقديمي في PowerPoint</vt:lpstr>
      <vt:lpstr>عرض تقديمي في PowerPoint</vt:lpstr>
      <vt:lpstr>عرض تقديمي في PowerPoint</vt:lpstr>
      <vt:lpstr>(ادارة الذات):</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(الادراك): </vt:lpstr>
      <vt:lpstr>عرض تقديمي في PowerPoint</vt:lpstr>
      <vt:lpstr>عرض تقديمي في PowerPoint</vt:lpstr>
      <vt:lpstr>العوامل المؤثرة في اجتذاب عملية الادراك:</vt:lpstr>
      <vt:lpstr>ميكانيكية عمل الادراك: </vt:lpstr>
      <vt:lpstr>عرض تقديمي في PowerPoint</vt:lpstr>
      <vt:lpstr>عرض تقديمي في PowerPoint</vt:lpstr>
      <vt:lpstr>عرض تقديمي في PowerPoint</vt:lpstr>
      <vt:lpstr>مراحل نمو الادراك:</vt:lpstr>
      <vt:lpstr>عرض تقديمي في PowerPoint</vt:lpstr>
      <vt:lpstr>مشاكل الادراك واخطائه: </vt:lpstr>
      <vt:lpstr>عرض تقديمي في PowerPoint</vt:lpstr>
      <vt:lpstr>اخطاء عملية الادراك</vt:lpstr>
      <vt:lpstr>عرض تقديمي في PowerPoint</vt:lpstr>
      <vt:lpstr>طرائق تصويب الاخطاء للادراك</vt:lpstr>
      <vt:lpstr>(الدوافع و الحوافز) </vt:lpstr>
      <vt:lpstr>  نظريات الدوافع: 1- X,Y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نظرية الحاجات لمكيلاند </vt:lpstr>
      <vt:lpstr>عرض تقديمي في PowerPoint</vt:lpstr>
      <vt:lpstr>انواع وتصنيفات الحوافز</vt:lpstr>
      <vt:lpstr>مشاكل التحفيز: </vt:lpstr>
      <vt:lpstr> الجمــاعـة: </vt:lpstr>
      <vt:lpstr>عرض تقديمي في PowerPoint</vt:lpstr>
      <vt:lpstr>هيكلية الجماعة: انماط العلاقات الثابتة نسبيا بين مختلف اعضاء الجماعة وتضم </vt:lpstr>
      <vt:lpstr>عرض تقديمي في PowerPoint</vt:lpstr>
      <vt:lpstr>تأثير الجماعة على الفرد: تاثير على السلوك الفرد في كل مما ياتي:</vt:lpstr>
      <vt:lpstr>فعالية تاثير الجماعة على الفرد يتحقق عبر كل مما يأتي</vt:lpstr>
      <vt:lpstr>معايير الجماعة</vt:lpstr>
      <vt:lpstr>كيف توضع معايير الجماعة:  </vt:lpstr>
      <vt:lpstr>تطوير المعايير: يتم التطوير عبر كل من الحالات التالية  </vt:lpstr>
      <vt:lpstr>نظريات تفسير نشوء الجماعة</vt:lpstr>
      <vt:lpstr>وظائف الجماعة</vt:lpstr>
      <vt:lpstr>انواع الجماعات</vt:lpstr>
      <vt:lpstr>نظريات الجماعة</vt:lpstr>
      <vt:lpstr>عرض تقديمي في PowerPoint</vt:lpstr>
      <vt:lpstr>ثقــافـة تنظيــميـة: </vt:lpstr>
      <vt:lpstr>وظائف الثقافة</vt:lpstr>
      <vt:lpstr>وسائل الثقافة</vt:lpstr>
      <vt:lpstr>خصائص الثقافة التنظيمية:  </vt:lpstr>
      <vt:lpstr>عرض تقديمي في PowerPoint</vt:lpstr>
      <vt:lpstr>انواع الثقافة المنظمية: </vt:lpstr>
      <vt:lpstr>عرض تقديمي في PowerPoint</vt:lpstr>
      <vt:lpstr>انواع القيم</vt:lpstr>
      <vt:lpstr>مصادر القيم</vt:lpstr>
      <vt:lpstr>الية خلق الثقافة المنظمية والمحافظة عليها</vt:lpstr>
      <vt:lpstr>عرض تقديمي في PowerPoint</vt:lpstr>
      <vt:lpstr>عرض تقديمي في PowerPoint</vt:lpstr>
      <vt:lpstr>الاتجاهات </vt:lpstr>
      <vt:lpstr>تكوين الاتجاهات </vt:lpstr>
      <vt:lpstr>تعديل الاتجاهات </vt:lpstr>
      <vt:lpstr>عرض تقديمي في PowerPoint</vt:lpstr>
      <vt:lpstr>وظائف الاتجاه: </vt:lpstr>
      <vt:lpstr>قياس الاتجاه</vt:lpstr>
      <vt:lpstr>الاتصال المنظمي</vt:lpstr>
      <vt:lpstr>اهداف عملية الاتصال العامة  </vt:lpstr>
      <vt:lpstr>اهداف عملية الاتصال التنظيمية</vt:lpstr>
      <vt:lpstr> اهداف عملية الاتصال الادارية </vt:lpstr>
      <vt:lpstr>عناصر عملية الاتصال:  </vt:lpstr>
      <vt:lpstr>محددات عملية الاتصال</vt:lpstr>
      <vt:lpstr>علاقة تنظيم اداري بنمط الاتصالات</vt:lpstr>
      <vt:lpstr>    اتصال الفعال   نقل دقيق للمعلومة، استماع بانصات  ، اختيار وسيلة اتصال كفؤة.الاستيضاح عبر التغذية العكسية ، وضوح مضمون رسالة ، لغة الرسالة خالية من اجتهادات شخصية ، فهم خلفية المستقبل (مستواه الاكاديمي ....) ، تجنب سرعة الاستنتاج. </vt:lpstr>
      <vt:lpstr>*نمط الاتصال والمستوى الاداري </vt:lpstr>
      <vt:lpstr>عرض تقديمي في PowerPoint</vt:lpstr>
      <vt:lpstr>اشكال الاتصال </vt:lpstr>
      <vt:lpstr>عرض تقديمي في PowerPoint</vt:lpstr>
      <vt:lpstr> الاتصال الفعال الكفوء</vt:lpstr>
      <vt:lpstr>عرض تقديمي في PowerPoint</vt:lpstr>
      <vt:lpstr>معوقات الاتصال الفعال</vt:lpstr>
      <vt:lpstr>عرض تقديمي في PowerPoint</vt:lpstr>
      <vt:lpstr>*وسائل تغلب على معوقات الاتصال</vt:lpstr>
      <vt:lpstr>الصراع:  </vt:lpstr>
      <vt:lpstr>نظريات الصراع </vt:lpstr>
      <vt:lpstr>عرض تقديمي في PowerPoint</vt:lpstr>
      <vt:lpstr>عرض تقديمي في PowerPoint</vt:lpstr>
      <vt:lpstr>مستويات الصراع </vt:lpstr>
      <vt:lpstr>عرض تقديمي في PowerPoint</vt:lpstr>
      <vt:lpstr>مراحل الصراع </vt:lpstr>
      <vt:lpstr>اسباب الصراع </vt:lpstr>
      <vt:lpstr>عرض تقديمي في PowerPoint</vt:lpstr>
      <vt:lpstr>عرض تقديمي في PowerPoint</vt:lpstr>
      <vt:lpstr>ستراتيجيات حل الصراع </vt:lpstr>
      <vt:lpstr>عرض تقديمي في PowerPoint</vt:lpstr>
      <vt:lpstr>اليات التعامل مع الصراع  </vt:lpstr>
      <vt:lpstr>عرض تقديمي في PowerPoint</vt:lpstr>
      <vt:lpstr>القيــادة </vt:lpstr>
      <vt:lpstr>نظريات القيادة  </vt:lpstr>
      <vt:lpstr>عرض تقديمي في PowerPoint</vt:lpstr>
      <vt:lpstr>عرض تقديمي في PowerPoint</vt:lpstr>
      <vt:lpstr>عرض تقديمي في PowerPoint</vt:lpstr>
      <vt:lpstr>نماذج القيادة </vt:lpstr>
      <vt:lpstr>عرض تقديمي في PowerPoint</vt:lpstr>
      <vt:lpstr>عرض تقديمي في PowerPoint</vt:lpstr>
      <vt:lpstr>عوامل تؤثر في اختيار اسلوب القيادة </vt:lpstr>
      <vt:lpstr>عرض تقديمي في PowerPoint</vt:lpstr>
      <vt:lpstr>مصادر قوة القيادة </vt:lpstr>
      <vt:lpstr>دور المرؤوسين في التأثير على القائد</vt:lpstr>
      <vt:lpstr>التغيير التنظيمي والتطوير</vt:lpstr>
      <vt:lpstr>اهداف التغير </vt:lpstr>
      <vt:lpstr>مجالات التغير </vt:lpstr>
      <vt:lpstr>عرض تقديمي في PowerPoint</vt:lpstr>
      <vt:lpstr> مراحل ادارة التغير </vt:lpstr>
      <vt:lpstr>مسؤولية احداث التغير </vt:lpstr>
      <vt:lpstr>الية العمل والتطبيق للتغير </vt:lpstr>
      <vt:lpstr>الحالات الواجب التركيز عليها عند التغير </vt:lpstr>
      <vt:lpstr>عرض تقديمي في PowerPoint</vt:lpstr>
      <vt:lpstr> انواع التغير </vt:lpstr>
      <vt:lpstr>اسباب مقاومة التغير </vt:lpstr>
      <vt:lpstr> الية التعامل مع مخاوف العاملين ازاء عملية التغير .</vt:lpstr>
      <vt:lpstr>ضغوط العمل والتوتر: </vt:lpstr>
      <vt:lpstr>مراحل التوتر </vt:lpstr>
      <vt:lpstr>مصادر التوتر</vt:lpstr>
      <vt:lpstr>عرض تقديمي في PowerPoint</vt:lpstr>
      <vt:lpstr>مؤشرات التوتر </vt:lpstr>
      <vt:lpstr>ستراتيجية ادارة التوتر</vt:lpstr>
      <vt:lpstr>تقنيات ادارة التوتر</vt:lpstr>
      <vt:lpstr>عرض تقديمي في PowerPoint</vt:lpstr>
      <vt:lpstr>عرض تقديمي في PowerPoint</vt:lpstr>
      <vt:lpstr>عرض تقديمي في PowerPoint</vt:lpstr>
      <vt:lpstr>عرض تقديمي في PowerPoint</vt:lpstr>
      <vt:lpstr>عرض تقديمي في PowerPoint</vt:lpstr>
      <vt:lpstr>التعلم التنظيمي</vt:lpstr>
      <vt:lpstr>تصنيف التعلم بحسب المستويات التنظيمية الى </vt:lpstr>
      <vt:lpstr>هرم مستويات التعلم التنظيمي  </vt:lpstr>
      <vt:lpstr>مراحل عملية التعلم </vt:lpstr>
      <vt:lpstr>عرض تقديمي في PowerPoint</vt:lpstr>
      <vt:lpstr>اوجه التطور لمنظمة التعلم  </vt:lpstr>
      <vt:lpstr>عرض تقديمي في PowerPoint</vt:lpstr>
      <vt:lpstr>مداخل التعلم التنظيمي </vt:lpstr>
      <vt:lpstr>مصادر التعلم التنظيمي </vt:lpstr>
      <vt:lpstr>عرض تقديمي في PowerPoint</vt:lpstr>
      <vt:lpstr>حواجز التعلم </vt:lpstr>
      <vt:lpstr>عرض تقديمي في PowerPoint</vt:lpstr>
      <vt:lpstr>عرض تقديمي في PowerPoint</vt:lpstr>
      <vt:lpstr>آليات لمواجهة حواجز التعلم </vt:lpstr>
      <vt:lpstr>عرض تقديمي في PowerPoint</vt:lpstr>
      <vt:lpstr>قياس التعلم التنظيمي </vt:lpstr>
      <vt:lpstr>اتخاذ القرار </vt:lpstr>
      <vt:lpstr>انواع القرارات </vt:lpstr>
      <vt:lpstr>عرض تقديمي في PowerPoint</vt:lpstr>
      <vt:lpstr>المعلومات واتخاذ القرار بخطوات </vt:lpstr>
      <vt:lpstr>خطوات اتخاذ القرار </vt:lpstr>
      <vt:lpstr>الابداع واتخاذ القرار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السلوك الاداري:  سلوك فئة المدراء الذين تكون مسؤوليتهم الاشراف على غيرهم وتضم وزير/ م.ع / ر.ق/ م.س / م.و</dc:title>
  <dc:creator>DELL</dc:creator>
  <cp:lastModifiedBy>DELL</cp:lastModifiedBy>
  <cp:revision>190</cp:revision>
  <dcterms:created xsi:type="dcterms:W3CDTF">2018-10-11T17:12:05Z</dcterms:created>
  <dcterms:modified xsi:type="dcterms:W3CDTF">2018-10-13T08:54:34Z</dcterms:modified>
</cp:coreProperties>
</file>